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1" r:id="rId2"/>
  </p:sldMasterIdLst>
  <p:notesMasterIdLst>
    <p:notesMasterId r:id="rId27"/>
  </p:notesMasterIdLst>
  <p:sldIdLst>
    <p:sldId id="287" r:id="rId3"/>
    <p:sldId id="256" r:id="rId4"/>
    <p:sldId id="299" r:id="rId5"/>
    <p:sldId id="300" r:id="rId6"/>
    <p:sldId id="301" r:id="rId7"/>
    <p:sldId id="302" r:id="rId8"/>
    <p:sldId id="303" r:id="rId9"/>
    <p:sldId id="304" r:id="rId10"/>
    <p:sldId id="316" r:id="rId11"/>
    <p:sldId id="305" r:id="rId12"/>
    <p:sldId id="306" r:id="rId13"/>
    <p:sldId id="294" r:id="rId14"/>
    <p:sldId id="295" r:id="rId15"/>
    <p:sldId id="314" r:id="rId16"/>
    <p:sldId id="315" r:id="rId17"/>
    <p:sldId id="279" r:id="rId18"/>
    <p:sldId id="257" r:id="rId19"/>
    <p:sldId id="263" r:id="rId20"/>
    <p:sldId id="282" r:id="rId21"/>
    <p:sldId id="283" r:id="rId22"/>
    <p:sldId id="264" r:id="rId23"/>
    <p:sldId id="293" r:id="rId24"/>
    <p:sldId id="280" r:id="rId25"/>
    <p:sldId id="307" r:id="rId26"/>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977" autoAdjust="0"/>
  </p:normalViewPr>
  <p:slideViewPr>
    <p:cSldViewPr>
      <p:cViewPr varScale="1">
        <p:scale>
          <a:sx n="77" d="100"/>
          <a:sy n="77" d="100"/>
        </p:scale>
        <p:origin x="264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165F723-91A8-48A3-ACEF-50FDC7028641}" type="datetimeFigureOut">
              <a:rPr lang="de-DE" smtClean="0"/>
              <a:t>25.11.2019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DCB77BB-3D75-491B-8792-9D79B3929155}" type="slidenum">
              <a:rPr lang="de-DE" smtClean="0"/>
              <a:t>‹Nr.›</a:t>
            </a:fld>
            <a:endParaRPr lang="de-DE"/>
          </a:p>
        </p:txBody>
      </p:sp>
    </p:spTree>
    <p:extLst>
      <p:ext uri="{BB962C8B-B14F-4D97-AF65-F5344CB8AC3E}">
        <p14:creationId xmlns:p14="http://schemas.microsoft.com/office/powerpoint/2010/main" val="285020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B5657A64-74BA-4228-91C5-DEBD3E60346B}" type="slidenum">
              <a:rPr lang="de-DE" altLang="de-DE" smtClean="0"/>
              <a:pPr eaLnBrk="1" hangingPunct="1">
                <a:spcBef>
                  <a:spcPct val="0"/>
                </a:spcBef>
              </a:pPr>
              <a:t>1</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r>
              <a:rPr lang="de-DE" dirty="0" smtClean="0"/>
              <a:t> : Freie kommerzielle Nutzung, kein </a:t>
            </a:r>
            <a:r>
              <a:rPr lang="de-DE" dirty="0" err="1" smtClean="0"/>
              <a:t>Bíldnachweis</a:t>
            </a:r>
            <a:r>
              <a:rPr lang="de-DE" dirty="0" smtClean="0"/>
              <a:t> nötig</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9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DCB77BB-3D75-491B-8792-9D79B3929155}" type="slidenum">
              <a:rPr lang="de-DE" smtClean="0"/>
              <a:t>11</a:t>
            </a:fld>
            <a:endParaRPr lang="de-DE"/>
          </a:p>
        </p:txBody>
      </p:sp>
    </p:spTree>
    <p:extLst>
      <p:ext uri="{BB962C8B-B14F-4D97-AF65-F5344CB8AC3E}">
        <p14:creationId xmlns:p14="http://schemas.microsoft.com/office/powerpoint/2010/main" val="137898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Viele Schüler</a:t>
            </a:r>
            <a:r>
              <a:rPr lang="de-DE" sz="1600" baseline="0" dirty="0" smtClean="0"/>
              <a:t> sind eben keine klaren Gymnasiasten oder Realschüler, weil sie in manchen Fächern noch nicht so weit sind, diese Schüler will die GMS auf das nächste Niveau heben.</a:t>
            </a:r>
            <a:endParaRPr lang="de-DE" sz="1600" dirty="0" smtClean="0"/>
          </a:p>
          <a:p>
            <a:endParaRPr lang="de-DE" sz="1600" dirty="0" smtClean="0"/>
          </a:p>
          <a:p>
            <a:r>
              <a:rPr lang="de-DE" sz="1600" dirty="0" smtClean="0"/>
              <a:t>Die Arbeitspsychologie sagt sehr eindeutig, das Arbeitsmotivation auch durch eigene Entscheidungen entsteht. Das greift die GMS auf.</a:t>
            </a:r>
            <a:r>
              <a:rPr lang="de-DE" sz="1600" baseline="0" dirty="0" smtClean="0"/>
              <a:t> Wer gut arbeitet, darf Partner und Lernorte mitbestimmen.</a:t>
            </a:r>
          </a:p>
          <a:p>
            <a:endParaRPr lang="de-DE" sz="1600" baseline="0" dirty="0" smtClean="0"/>
          </a:p>
          <a:p>
            <a:r>
              <a:rPr lang="de-DE" sz="1600" baseline="0" dirty="0" smtClean="0"/>
              <a:t>Viele Eltern wollen ihrem Kind G8 nicht zumuten. Viele Kinder sind in Klasse 4 nicht reif für die Schulwahl. Deshalb gibt es die GMS</a:t>
            </a:r>
          </a:p>
          <a:p>
            <a:endParaRPr lang="de-DE" sz="1600" baseline="0" dirty="0" smtClean="0"/>
          </a:p>
          <a:p>
            <a:r>
              <a:rPr lang="de-DE" sz="1600" baseline="0" dirty="0" smtClean="0"/>
              <a:t>Die klassischen Realschüler sind richtig auf der GMS, wir haben erfahrene Lehrer und gute Lehrmaterialien und führen sicher zum Mittleren Reife. </a:t>
            </a:r>
          </a:p>
          <a:p>
            <a:endParaRPr lang="de-DE" sz="1600" dirty="0" smtClean="0"/>
          </a:p>
          <a:p>
            <a:r>
              <a:rPr lang="de-DE" sz="1600" dirty="0" smtClean="0"/>
              <a:t>Es gibt einzelne Schüler, insbesondere Hauptschüler, die nicht selbstständig lernen können und keine</a:t>
            </a:r>
            <a:r>
              <a:rPr lang="de-DE" sz="1600" baseline="0" dirty="0" smtClean="0"/>
              <a:t> Verantwortung für ihr Lernen übernehmen</a:t>
            </a:r>
            <a:r>
              <a:rPr lang="de-DE" sz="1600" dirty="0" smtClean="0"/>
              <a:t>, die sind besser auf einer Realschule aufgehoben.</a:t>
            </a:r>
            <a:r>
              <a:rPr lang="de-DE" sz="1600" baseline="0" dirty="0" smtClean="0"/>
              <a:t> </a:t>
            </a:r>
            <a:r>
              <a:rPr lang="de-DE" sz="1600" dirty="0" smtClean="0"/>
              <a:t>Auf der Realschule wird</a:t>
            </a:r>
            <a:r>
              <a:rPr lang="de-DE" sz="1600" baseline="0" dirty="0" smtClean="0"/>
              <a:t> der Hauptschulabschluss vermittelt, dort gibt es nach einer Probephase in Klasse 5/6 eine Hauptschulklasse, in die Ihr Kind immer noch gehen kann.</a:t>
            </a:r>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12</a:t>
            </a:fld>
            <a:endParaRPr lang="de-DE"/>
          </a:p>
        </p:txBody>
      </p:sp>
    </p:spTree>
    <p:extLst>
      <p:ext uri="{BB962C8B-B14F-4D97-AF65-F5344CB8AC3E}">
        <p14:creationId xmlns:p14="http://schemas.microsoft.com/office/powerpoint/2010/main" val="193711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Wir sind Experten für Lernen. Wir haben für alle drei Schularten Lehrer</a:t>
            </a:r>
            <a:r>
              <a:rPr lang="de-DE" sz="1600" baseline="0" dirty="0" smtClean="0"/>
              <a:t> und Lernmaterialien. Das grenzt uns auch von der Realschule ab, dort gibt es Hauptschullehrer und Realschullehrer. Wir versuchen alle Schüler auf das nächst höhere Niveau zu fördern. Dafür bieten wir gemischte und getrennte Gruppen an.</a:t>
            </a:r>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13</a:t>
            </a:fld>
            <a:endParaRPr lang="de-DE"/>
          </a:p>
        </p:txBody>
      </p:sp>
    </p:spTree>
    <p:extLst>
      <p:ext uri="{BB962C8B-B14F-4D97-AF65-F5344CB8AC3E}">
        <p14:creationId xmlns:p14="http://schemas.microsoft.com/office/powerpoint/2010/main" val="152104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Wenn Sie denken in</a:t>
            </a:r>
            <a:r>
              <a:rPr lang="de-DE" sz="1600" baseline="0" dirty="0" smtClean="0"/>
              <a:t> </a:t>
            </a:r>
            <a:r>
              <a:rPr lang="de-DE" sz="1600" baseline="0" dirty="0" err="1" smtClean="0"/>
              <a:t>GMSen</a:t>
            </a:r>
            <a:r>
              <a:rPr lang="de-DE" sz="1600" baseline="0" dirty="0" smtClean="0"/>
              <a:t> ist alles offen, liegen Sie falsch. Wir sind extrem strukturiert mit unseren Förder- und Lernsystemen. Und wir arbeiten gezielt auf den Abschluss vor. Ab Klasse 9 bilden wir Klassen, die sich nach der Versetzungsordnung des Gymnasiums bewerten lassen oder den Realschulabschluss erwerben, und andere, die gezielt auf den Hauptschulabschluss vorbereitet werden. Schon in Klasse 8 bilden wir Niveaugruppen in den Hauptfächern.</a:t>
            </a:r>
          </a:p>
          <a:p>
            <a:r>
              <a:rPr lang="de-DE" sz="1600" baseline="0" dirty="0" smtClean="0"/>
              <a:t>In Klasse 5-7 wird in allen Fächern auf drei Niveaustufen unterrichtet, in den Hauptfächern gibt es zusätzlich zu den Fachlehrern Inputlehrer, der in Kleingruppen erklärt. Ihr Kind wird hier besonders gefördert.</a:t>
            </a:r>
          </a:p>
          <a:p>
            <a:r>
              <a:rPr lang="de-DE" sz="1600" baseline="0" dirty="0" smtClean="0"/>
              <a:t>In der GS bereiten wir auf das selbstständige Arbeiten vor.</a:t>
            </a:r>
          </a:p>
          <a:p>
            <a:r>
              <a:rPr lang="de-DE" sz="1600" baseline="0" dirty="0" smtClean="0"/>
              <a:t> </a:t>
            </a:r>
            <a:endParaRPr lang="de-DE" sz="1600" dirty="0"/>
          </a:p>
        </p:txBody>
      </p:sp>
      <p:sp>
        <p:nvSpPr>
          <p:cNvPr id="4" name="Foliennummernplatzhalter 3"/>
          <p:cNvSpPr>
            <a:spLocks noGrp="1"/>
          </p:cNvSpPr>
          <p:nvPr>
            <p:ph type="sldNum" sz="quarter" idx="10"/>
          </p:nvPr>
        </p:nvSpPr>
        <p:spPr/>
        <p:txBody>
          <a:bodyPr/>
          <a:lstStyle/>
          <a:p>
            <a:fld id="{80EA0652-A731-4027-985F-3BDE694A99DB}" type="slidenum">
              <a:rPr lang="de-DE" smtClean="0"/>
              <a:t>14</a:t>
            </a:fld>
            <a:endParaRPr lang="de-DE"/>
          </a:p>
        </p:txBody>
      </p:sp>
    </p:spTree>
    <p:extLst>
      <p:ext uri="{BB962C8B-B14F-4D97-AF65-F5344CB8AC3E}">
        <p14:creationId xmlns:p14="http://schemas.microsoft.com/office/powerpoint/2010/main" val="2575713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Ministerium hat GMS bewusst wie die RS und wie die Gymnasien angelegt, Kl. 7 drei Wahlfächer, Klasse 8 …</a:t>
            </a:r>
          </a:p>
          <a:p>
            <a:endParaRPr lang="de-DE" dirty="0" smtClean="0"/>
          </a:p>
        </p:txBody>
      </p:sp>
      <p:sp>
        <p:nvSpPr>
          <p:cNvPr id="4" name="Foliennummernplatzhalter 3"/>
          <p:cNvSpPr>
            <a:spLocks noGrp="1"/>
          </p:cNvSpPr>
          <p:nvPr>
            <p:ph type="sldNum" sz="quarter" idx="10"/>
          </p:nvPr>
        </p:nvSpPr>
        <p:spPr/>
        <p:txBody>
          <a:bodyPr/>
          <a:lstStyle/>
          <a:p>
            <a:fld id="{4DCB77BB-3D75-491B-8792-9D79B3929155}" type="slidenum">
              <a:rPr lang="de-DE" smtClean="0"/>
              <a:t>15</a:t>
            </a:fld>
            <a:endParaRPr lang="de-DE"/>
          </a:p>
        </p:txBody>
      </p:sp>
    </p:spTree>
    <p:extLst>
      <p:ext uri="{BB962C8B-B14F-4D97-AF65-F5344CB8AC3E}">
        <p14:creationId xmlns:p14="http://schemas.microsoft.com/office/powerpoint/2010/main" val="165834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Wie</a:t>
            </a:r>
            <a:r>
              <a:rPr lang="de-DE" sz="1600" baseline="0" dirty="0" smtClean="0"/>
              <a:t> in den meisten Gymnasien E ab 5, Französisch ab 6, allerdings kein Latein</a:t>
            </a:r>
          </a:p>
          <a:p>
            <a:r>
              <a:rPr lang="de-DE" sz="1600" baseline="0" dirty="0" smtClean="0"/>
              <a:t>Ab 8 Spanisch wenn genügend Nachfrage, nicht an den </a:t>
            </a:r>
            <a:r>
              <a:rPr lang="de-DE" sz="1600" baseline="0" dirty="0" err="1" smtClean="0"/>
              <a:t>RSen</a:t>
            </a:r>
            <a:r>
              <a:rPr lang="de-DE" sz="1600" baseline="0" dirty="0" smtClean="0"/>
              <a:t> möglich</a:t>
            </a:r>
          </a:p>
          <a:p>
            <a:endParaRPr lang="de-DE" sz="1600" baseline="0" dirty="0" smtClean="0"/>
          </a:p>
          <a:p>
            <a:r>
              <a:rPr lang="de-DE" sz="1600" baseline="0" dirty="0" smtClean="0"/>
              <a:t>Gleicher Aufbau wie an den Gymnasien, Schüler könnten also auch nach Klasse 5 oder 6 ins Gymnasium wechseln, wenn sie das wollten. </a:t>
            </a:r>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16</a:t>
            </a:fld>
            <a:endParaRPr lang="de-DE"/>
          </a:p>
        </p:txBody>
      </p:sp>
    </p:spTree>
    <p:extLst>
      <p:ext uri="{BB962C8B-B14F-4D97-AF65-F5344CB8AC3E}">
        <p14:creationId xmlns:p14="http://schemas.microsoft.com/office/powerpoint/2010/main" val="285362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kern="1200" dirty="0" smtClean="0">
                <a:solidFill>
                  <a:schemeClr val="tx1"/>
                </a:solidFill>
                <a:effectLst/>
                <a:latin typeface="+mn-lt"/>
                <a:ea typeface="+mn-ea"/>
                <a:cs typeface="+mn-cs"/>
              </a:rPr>
              <a:t>Anders als an den</a:t>
            </a:r>
            <a:r>
              <a:rPr lang="de-DE" sz="1600" kern="1200" baseline="0" dirty="0" smtClean="0">
                <a:solidFill>
                  <a:schemeClr val="tx1"/>
                </a:solidFill>
                <a:effectLst/>
                <a:latin typeface="+mn-lt"/>
                <a:ea typeface="+mn-ea"/>
                <a:cs typeface="+mn-cs"/>
              </a:rPr>
              <a:t> Schulen, an dies Sie sich vielleicht erinnern </a:t>
            </a:r>
            <a:r>
              <a:rPr lang="de-DE" sz="1600" kern="1200" dirty="0" smtClean="0">
                <a:solidFill>
                  <a:schemeClr val="tx1"/>
                </a:solidFill>
                <a:effectLst/>
                <a:latin typeface="+mn-lt"/>
                <a:ea typeface="+mn-ea"/>
                <a:cs typeface="+mn-cs"/>
              </a:rPr>
              <a:t>sind ganz</a:t>
            </a:r>
            <a:r>
              <a:rPr lang="de-DE" sz="1600" kern="1200" baseline="0" dirty="0" smtClean="0">
                <a:solidFill>
                  <a:schemeClr val="tx1"/>
                </a:solidFill>
                <a:effectLst/>
                <a:latin typeface="+mn-lt"/>
                <a:ea typeface="+mn-ea"/>
                <a:cs typeface="+mn-cs"/>
              </a:rPr>
              <a:t> augenscheinlich die Räume: </a:t>
            </a:r>
            <a:r>
              <a:rPr lang="de-DE" sz="1600" kern="1200" dirty="0" smtClean="0">
                <a:solidFill>
                  <a:schemeClr val="tx1"/>
                </a:solidFill>
                <a:effectLst/>
                <a:latin typeface="+mn-lt"/>
                <a:ea typeface="+mn-ea"/>
                <a:cs typeface="+mn-cs"/>
              </a:rPr>
              <a:t>Der Raum ist der dritte Pädagoge, der neben den Lernbegleitern und Mitschülern ebenso als Lehrer wirken kann. </a:t>
            </a:r>
          </a:p>
          <a:p>
            <a:endParaRPr lang="de-DE" sz="1600" kern="1200" dirty="0" smtClean="0">
              <a:solidFill>
                <a:schemeClr val="tx1"/>
              </a:solidFill>
              <a:effectLst/>
              <a:latin typeface="+mn-lt"/>
              <a:ea typeface="+mn-ea"/>
              <a:cs typeface="+mn-cs"/>
            </a:endParaRPr>
          </a:p>
          <a:p>
            <a:r>
              <a:rPr lang="de-DE" sz="1600" kern="1200" dirty="0" smtClean="0">
                <a:solidFill>
                  <a:schemeClr val="tx1"/>
                </a:solidFill>
                <a:effectLst/>
                <a:latin typeface="+mn-lt"/>
                <a:ea typeface="+mn-ea"/>
                <a:cs typeface="+mn-cs"/>
              </a:rPr>
              <a:t>Wir haben unsere Räume deshalb nach spezifischen Kriterien  gestaltet. Unsere Lernateliers strahlen Ruhe und Konzentration aus. Sie ermöglichen intensive Einzelarbeit mit unseren Lernmaterialien. </a:t>
            </a:r>
          </a:p>
          <a:p>
            <a:r>
              <a:rPr lang="de-DE" sz="1600" kern="1200" dirty="0" smtClean="0">
                <a:solidFill>
                  <a:schemeClr val="tx1"/>
                </a:solidFill>
                <a:effectLst/>
                <a:latin typeface="+mn-lt"/>
                <a:ea typeface="+mn-ea"/>
                <a:cs typeface="+mn-cs"/>
              </a:rPr>
              <a:t> </a:t>
            </a:r>
          </a:p>
        </p:txBody>
      </p:sp>
      <p:sp>
        <p:nvSpPr>
          <p:cNvPr id="4" name="Foliennummernplatzhalter 3"/>
          <p:cNvSpPr>
            <a:spLocks noGrp="1"/>
          </p:cNvSpPr>
          <p:nvPr>
            <p:ph type="sldNum" sz="quarter" idx="10"/>
          </p:nvPr>
        </p:nvSpPr>
        <p:spPr/>
        <p:txBody>
          <a:bodyPr/>
          <a:lstStyle/>
          <a:p>
            <a:fld id="{4DCB77BB-3D75-491B-8792-9D79B3929155}" type="slidenum">
              <a:rPr lang="de-DE" smtClean="0"/>
              <a:t>17</a:t>
            </a:fld>
            <a:endParaRPr lang="de-DE"/>
          </a:p>
        </p:txBody>
      </p:sp>
    </p:spTree>
    <p:extLst>
      <p:ext uri="{BB962C8B-B14F-4D97-AF65-F5344CB8AC3E}">
        <p14:creationId xmlns:p14="http://schemas.microsoft.com/office/powerpoint/2010/main" val="187058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An den Gymnasien sind es in den unteren Klassen noch 2 Nachmittage plus</a:t>
            </a:r>
            <a:r>
              <a:rPr lang="de-DE" sz="1600" baseline="0" dirty="0" smtClean="0"/>
              <a:t> Hausaufgaben</a:t>
            </a:r>
            <a:r>
              <a:rPr lang="de-DE" sz="1600" dirty="0" smtClean="0"/>
              <a:t>, bei uns von Anfang an drei. Dafür </a:t>
            </a:r>
          </a:p>
          <a:p>
            <a:r>
              <a:rPr lang="de-DE" sz="1600" dirty="0" smtClean="0"/>
              <a:t>sind in der erhöhten Unterrichtszeit wichtige Elemente enthalten (Zusatzstunden in E/ F, </a:t>
            </a:r>
            <a:r>
              <a:rPr lang="de-DE" sz="1600" dirty="0" err="1" smtClean="0"/>
              <a:t>Nawi</a:t>
            </a:r>
            <a:r>
              <a:rPr lang="de-DE" sz="1600" dirty="0" smtClean="0"/>
              <a:t>, IA, separate Lernzeiten je nach Schulprofil)</a:t>
            </a:r>
          </a:p>
          <a:p>
            <a:r>
              <a:rPr lang="de-DE" sz="1600" dirty="0" smtClean="0"/>
              <a:t>Für Sport, Vereine</a:t>
            </a:r>
            <a:r>
              <a:rPr lang="de-DE" sz="1600" baseline="0" dirty="0" smtClean="0"/>
              <a:t> bleibt Zeit. Der Lerndruck ist nicht so hoch.  Es ist toll, wenn sich Kinder nach der Mittagschule wie am Gymnasium noch zum Lernen hin setzen. Das tun unsere Schüler aber nicht flächendeckend. Einige auf den gymnasialen Niveau aber schon. </a:t>
            </a:r>
            <a:endParaRPr lang="de-DE" sz="1600" dirty="0" smtClean="0"/>
          </a:p>
        </p:txBody>
      </p:sp>
      <p:sp>
        <p:nvSpPr>
          <p:cNvPr id="4" name="Foliennummernplatzhalter 3"/>
          <p:cNvSpPr>
            <a:spLocks noGrp="1"/>
          </p:cNvSpPr>
          <p:nvPr>
            <p:ph type="sldNum" sz="quarter" idx="10"/>
          </p:nvPr>
        </p:nvSpPr>
        <p:spPr/>
        <p:txBody>
          <a:bodyPr/>
          <a:lstStyle/>
          <a:p>
            <a:fld id="{4DCB77BB-3D75-491B-8792-9D79B3929155}" type="slidenum">
              <a:rPr lang="de-DE" smtClean="0"/>
              <a:t>18</a:t>
            </a:fld>
            <a:endParaRPr lang="de-DE"/>
          </a:p>
        </p:txBody>
      </p:sp>
    </p:spTree>
    <p:extLst>
      <p:ext uri="{BB962C8B-B14F-4D97-AF65-F5344CB8AC3E}">
        <p14:creationId xmlns:p14="http://schemas.microsoft.com/office/powerpoint/2010/main" val="368973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sz="1600" dirty="0" smtClean="0"/>
              <a:t>Die FFG hat seit Jahren einen Schwerpunkt auf das Fach Französisch gelegt und</a:t>
            </a:r>
            <a:r>
              <a:rPr lang="de-DE" sz="1600" baseline="0" dirty="0" smtClean="0"/>
              <a:t> durchläuft mit den Kindern die DELF-Prüfung</a:t>
            </a:r>
          </a:p>
          <a:p>
            <a:endParaRPr lang="de-DE" sz="1600" baseline="0" dirty="0" smtClean="0"/>
          </a:p>
          <a:p>
            <a:r>
              <a:rPr lang="de-DE" sz="1600" baseline="0" dirty="0" smtClean="0"/>
              <a:t>Dort wird mit Wochenplänen gearbeitet und differenziert und die Schule verfügt über ein tolles Studienzentrum. </a:t>
            </a:r>
          </a:p>
          <a:p>
            <a:endParaRPr lang="de-DE"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i="0" u="none" strike="noStrike" kern="1200" baseline="0" dirty="0" smtClean="0">
                <a:solidFill>
                  <a:schemeClr val="tx1"/>
                </a:solidFill>
                <a:latin typeface="+mn-lt"/>
                <a:ea typeface="+mn-ea"/>
                <a:cs typeface="+mn-cs"/>
              </a:rPr>
              <a:t>Wenn Sie sich für die FFG interessieren, gehen Sie zum Infoabend der dortigen Konrektorin, Frau </a:t>
            </a:r>
            <a:r>
              <a:rPr lang="de-DE" sz="1600" b="0" i="0" u="none" strike="noStrike" kern="1200" baseline="0" dirty="0" err="1" smtClean="0">
                <a:solidFill>
                  <a:schemeClr val="tx1"/>
                </a:solidFill>
                <a:latin typeface="+mn-lt"/>
                <a:ea typeface="+mn-ea"/>
                <a:cs typeface="+mn-cs"/>
              </a:rPr>
              <a:t>Bückle</a:t>
            </a:r>
            <a:endParaRPr lang="de-DE" sz="1600" dirty="0" smtClean="0"/>
          </a:p>
          <a:p>
            <a:endParaRPr lang="de-DE" dirty="0"/>
          </a:p>
        </p:txBody>
      </p:sp>
      <p:sp>
        <p:nvSpPr>
          <p:cNvPr id="4" name="Foliennummernplatzhalter 3"/>
          <p:cNvSpPr>
            <a:spLocks noGrp="1"/>
          </p:cNvSpPr>
          <p:nvPr>
            <p:ph type="sldNum" sz="quarter" idx="10"/>
          </p:nvPr>
        </p:nvSpPr>
        <p:spPr/>
        <p:txBody>
          <a:bodyPr/>
          <a:lstStyle/>
          <a:p>
            <a:fld id="{8B945ACF-2670-4FE1-803A-DB9483991AEA}" type="slidenum">
              <a:rPr lang="de-DE" smtClean="0">
                <a:solidFill>
                  <a:prstClr val="black"/>
                </a:solidFill>
              </a:rPr>
              <a:pPr/>
              <a:t>19</a:t>
            </a:fld>
            <a:endParaRPr lang="de-DE">
              <a:solidFill>
                <a:prstClr val="black"/>
              </a:solidFill>
            </a:endParaRPr>
          </a:p>
        </p:txBody>
      </p:sp>
    </p:spTree>
    <p:extLst>
      <p:ext uri="{BB962C8B-B14F-4D97-AF65-F5344CB8AC3E}">
        <p14:creationId xmlns:p14="http://schemas.microsoft.com/office/powerpoint/2010/main" val="108904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 darf Ihnen im Namen meiner Schulleiterkolleginnen die GMs vorstellen - 4 GMS in RT – unterschiedliche Logos – unterschiedliche Schulprofile – Details auf den Infoabenden der Schulen und auch später in dieser Präsentation</a:t>
            </a:r>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2</a:t>
            </a:fld>
            <a:endParaRPr lang="de-DE"/>
          </a:p>
        </p:txBody>
      </p:sp>
    </p:spTree>
    <p:extLst>
      <p:ext uri="{BB962C8B-B14F-4D97-AF65-F5344CB8AC3E}">
        <p14:creationId xmlns:p14="http://schemas.microsoft.com/office/powerpoint/2010/main" val="96681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b="0" i="0" u="none" strike="noStrike" kern="1200" baseline="0" dirty="0" smtClean="0">
                <a:solidFill>
                  <a:schemeClr val="tx1"/>
                </a:solidFill>
                <a:latin typeface="+mn-lt"/>
                <a:ea typeface="+mn-ea"/>
                <a:cs typeface="+mn-cs"/>
              </a:rPr>
              <a:t>Die </a:t>
            </a:r>
            <a:r>
              <a:rPr lang="de-DE" sz="1600" b="0" i="0" u="none" strike="noStrike" kern="1200" baseline="0" dirty="0" err="1" smtClean="0">
                <a:solidFill>
                  <a:schemeClr val="tx1"/>
                </a:solidFill>
                <a:latin typeface="+mn-lt"/>
                <a:ea typeface="+mn-ea"/>
                <a:cs typeface="+mn-cs"/>
              </a:rPr>
              <a:t>Sprangerschule</a:t>
            </a:r>
            <a:r>
              <a:rPr lang="de-DE" sz="1600" b="0" i="0" u="none" strike="noStrike" kern="1200" baseline="0" dirty="0" smtClean="0">
                <a:solidFill>
                  <a:schemeClr val="tx1"/>
                </a:solidFill>
                <a:latin typeface="+mn-lt"/>
                <a:ea typeface="+mn-ea"/>
                <a:cs typeface="+mn-cs"/>
              </a:rPr>
              <a:t> legt Wert auf Jahresthemen und ermöglicht einen vertieften Arbeitsschwerpunkt in den verschiedenen Klassenstufen</a:t>
            </a:r>
          </a:p>
          <a:p>
            <a:endParaRPr lang="de-DE" sz="1600" b="0" i="0" u="none" strike="noStrike" kern="1200" baseline="0" dirty="0" smtClean="0">
              <a:solidFill>
                <a:schemeClr val="tx1"/>
              </a:solidFill>
              <a:latin typeface="+mn-lt"/>
              <a:ea typeface="+mn-ea"/>
              <a:cs typeface="+mn-cs"/>
            </a:endParaRPr>
          </a:p>
          <a:p>
            <a:r>
              <a:rPr lang="de-DE" sz="1600" b="0" i="0" u="none" strike="noStrike" kern="1200" baseline="0" dirty="0" smtClean="0">
                <a:solidFill>
                  <a:schemeClr val="tx1"/>
                </a:solidFill>
                <a:latin typeface="+mn-lt"/>
                <a:ea typeface="+mn-ea"/>
                <a:cs typeface="+mn-cs"/>
              </a:rPr>
              <a:t>Die ESG hat viele außerschulische Partner, beispielsweise arbeiten die jüngeren Schüler in Biologie auf dem </a:t>
            </a:r>
            <a:r>
              <a:rPr lang="de-DE" sz="1600" b="0" i="0" u="none" strike="noStrike" kern="1200" baseline="0" dirty="0" err="1" smtClean="0">
                <a:solidFill>
                  <a:schemeClr val="tx1"/>
                </a:solidFill>
                <a:latin typeface="+mn-lt"/>
                <a:ea typeface="+mn-ea"/>
                <a:cs typeface="+mn-cs"/>
              </a:rPr>
              <a:t>Listhof</a:t>
            </a:r>
            <a:endParaRPr lang="de-DE" sz="1600" b="0" i="0" u="none" strike="noStrike" kern="1200" baseline="0" dirty="0" smtClean="0">
              <a:solidFill>
                <a:schemeClr val="tx1"/>
              </a:solidFill>
              <a:latin typeface="+mn-lt"/>
              <a:ea typeface="+mn-ea"/>
              <a:cs typeface="+mn-cs"/>
            </a:endParaRPr>
          </a:p>
          <a:p>
            <a:endParaRPr lang="de-DE" sz="1600" b="0" i="0" u="none" strike="noStrike" kern="1200" baseline="0" dirty="0" smtClean="0">
              <a:solidFill>
                <a:schemeClr val="tx1"/>
              </a:solidFill>
              <a:latin typeface="+mn-lt"/>
              <a:ea typeface="+mn-ea"/>
              <a:cs typeface="+mn-cs"/>
            </a:endParaRPr>
          </a:p>
          <a:p>
            <a:r>
              <a:rPr lang="de-DE" sz="1600" b="0" i="0" u="none" strike="noStrike" kern="1200" baseline="0" dirty="0" smtClean="0">
                <a:solidFill>
                  <a:schemeClr val="tx1"/>
                </a:solidFill>
                <a:latin typeface="+mn-lt"/>
                <a:ea typeface="+mn-ea"/>
                <a:cs typeface="+mn-cs"/>
              </a:rPr>
              <a:t>Wenn Sie sich für die </a:t>
            </a:r>
            <a:r>
              <a:rPr lang="de-DE" sz="1600" b="0" i="0" u="none" strike="noStrike" kern="1200" baseline="0" dirty="0" err="1" smtClean="0">
                <a:solidFill>
                  <a:schemeClr val="tx1"/>
                </a:solidFill>
                <a:latin typeface="+mn-lt"/>
                <a:ea typeface="+mn-ea"/>
                <a:cs typeface="+mn-cs"/>
              </a:rPr>
              <a:t>Sprangerschule</a:t>
            </a:r>
            <a:r>
              <a:rPr lang="de-DE" sz="1600" b="0" i="0" u="none" strike="noStrike" kern="1200" baseline="0" dirty="0" smtClean="0">
                <a:solidFill>
                  <a:schemeClr val="tx1"/>
                </a:solidFill>
                <a:latin typeface="+mn-lt"/>
                <a:ea typeface="+mn-ea"/>
                <a:cs typeface="+mn-cs"/>
              </a:rPr>
              <a:t> interessieren, gehen Sie zum Infoabend der dortigen Rektorin, Frau Kupfer</a:t>
            </a:r>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20</a:t>
            </a:fld>
            <a:endParaRPr lang="de-DE"/>
          </a:p>
        </p:txBody>
      </p:sp>
    </p:spTree>
    <p:extLst>
      <p:ext uri="{BB962C8B-B14F-4D97-AF65-F5344CB8AC3E}">
        <p14:creationId xmlns:p14="http://schemas.microsoft.com/office/powerpoint/2010/main" val="277265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600" dirty="0" smtClean="0"/>
          </a:p>
          <a:p>
            <a:r>
              <a:rPr lang="de-DE" sz="1600" dirty="0" smtClean="0"/>
              <a:t>Die Minna-Specht- Gemeinschaftsschule stärkt</a:t>
            </a:r>
            <a:r>
              <a:rPr lang="de-DE" sz="1600" baseline="0" dirty="0" smtClean="0"/>
              <a:t> das naturwissenschaftliche Profil mit einem zusätzlichen </a:t>
            </a:r>
            <a:r>
              <a:rPr lang="de-DE" sz="1600" dirty="0" smtClean="0"/>
              <a:t>Fach Freies Forschen.</a:t>
            </a:r>
            <a:r>
              <a:rPr lang="de-DE" sz="1600" baseline="0" dirty="0" smtClean="0"/>
              <a:t> </a:t>
            </a:r>
            <a:r>
              <a:rPr lang="de-DE" sz="1600" dirty="0" smtClean="0"/>
              <a:t>Im neusprachlichen Profil sind</a:t>
            </a:r>
            <a:r>
              <a:rPr lang="de-DE" sz="1600" baseline="0" dirty="0" smtClean="0"/>
              <a:t> Zusatzstunden, Sprachaufenthalte, die DELF-Prüfung verankert.</a:t>
            </a:r>
          </a:p>
          <a:p>
            <a:endParaRPr lang="de-DE" sz="1600" dirty="0" smtClean="0"/>
          </a:p>
          <a:p>
            <a:r>
              <a:rPr lang="de-DE" sz="1600" dirty="0" smtClean="0"/>
              <a:t>In den Clubs arbeiten die Lernpartner</a:t>
            </a:r>
            <a:r>
              <a:rPr lang="de-DE" sz="1600" baseline="0" dirty="0" smtClean="0"/>
              <a:t> in Projekten, und weil Bildung mehr ist als der Bildungsplan abbildet, gibt es auch Clubs wie Garten und Tier oder Theater</a:t>
            </a:r>
          </a:p>
          <a:p>
            <a:endParaRPr lang="de-DE"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i="0" u="none" strike="noStrike" kern="1200" baseline="0" dirty="0" smtClean="0">
                <a:solidFill>
                  <a:schemeClr val="tx1"/>
                </a:solidFill>
                <a:latin typeface="+mn-lt"/>
                <a:ea typeface="+mn-ea"/>
                <a:cs typeface="+mn-cs"/>
              </a:rPr>
              <a:t>Wenn Sie sich für die MSG interessieren, gehen Sie zum Infoabend der dortigen Schulleitung, Herrn Dr. Riemer und Frau Haller</a:t>
            </a:r>
            <a:endParaRPr lang="de-DE" sz="1600" dirty="0" smtClean="0"/>
          </a:p>
          <a:p>
            <a:endParaRPr lang="de-DE" sz="1600" baseline="0" dirty="0" smtClean="0"/>
          </a:p>
        </p:txBody>
      </p:sp>
      <p:sp>
        <p:nvSpPr>
          <p:cNvPr id="4" name="Foliennummernplatzhalter 3"/>
          <p:cNvSpPr>
            <a:spLocks noGrp="1"/>
          </p:cNvSpPr>
          <p:nvPr>
            <p:ph type="sldNum" sz="quarter" idx="10"/>
          </p:nvPr>
        </p:nvSpPr>
        <p:spPr/>
        <p:txBody>
          <a:bodyPr/>
          <a:lstStyle/>
          <a:p>
            <a:fld id="{4DCB77BB-3D75-491B-8792-9D79B3929155}" type="slidenum">
              <a:rPr lang="de-DE" smtClean="0"/>
              <a:t>21</a:t>
            </a:fld>
            <a:endParaRPr lang="de-DE"/>
          </a:p>
        </p:txBody>
      </p:sp>
    </p:spTree>
    <p:extLst>
      <p:ext uri="{BB962C8B-B14F-4D97-AF65-F5344CB8AC3E}">
        <p14:creationId xmlns:p14="http://schemas.microsoft.com/office/powerpoint/2010/main" val="3285600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An der FFG</a:t>
            </a:r>
            <a:r>
              <a:rPr lang="de-DE" sz="1600" baseline="0" dirty="0" smtClean="0"/>
              <a:t> sind seit vielen Jahren s</a:t>
            </a:r>
            <a:r>
              <a:rPr lang="de-DE" sz="1600" dirty="0" smtClean="0"/>
              <a:t>portliche Schüler gut aufgehoben, hier engagieren sich die Schüler und die Schulleitung in</a:t>
            </a:r>
            <a:r>
              <a:rPr lang="de-DE" sz="1600" baseline="0" dirty="0" smtClean="0"/>
              <a:t> besonderem Maße.</a:t>
            </a:r>
          </a:p>
          <a:p>
            <a:endParaRPr lang="de-DE" sz="1600" baseline="0" dirty="0" smtClean="0"/>
          </a:p>
          <a:p>
            <a:r>
              <a:rPr lang="de-DE" sz="1600" baseline="0" dirty="0" smtClean="0"/>
              <a:t>Die Schule differenziert den Unterricht der Schüler mit Wochenplänen.</a:t>
            </a:r>
          </a:p>
          <a:p>
            <a:endParaRPr lang="de-DE"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i="0" u="none" strike="noStrike" kern="1200" baseline="0" dirty="0" smtClean="0">
                <a:solidFill>
                  <a:schemeClr val="tx1"/>
                </a:solidFill>
                <a:latin typeface="+mn-lt"/>
                <a:ea typeface="+mn-ea"/>
                <a:cs typeface="+mn-cs"/>
              </a:rPr>
              <a:t>Wenn Sie sich für die FHG interessieren, gehen Sie zum Infoabend der dortigen Schulleitung, Frau Halder und Herrn Vogt</a:t>
            </a:r>
            <a:endParaRPr lang="de-DE" sz="1600" dirty="0" smtClean="0"/>
          </a:p>
          <a:p>
            <a:endParaRPr lang="de-DE" sz="1600" dirty="0"/>
          </a:p>
        </p:txBody>
      </p:sp>
      <p:sp>
        <p:nvSpPr>
          <p:cNvPr id="4" name="Foliennummernplatzhalter 3"/>
          <p:cNvSpPr>
            <a:spLocks noGrp="1"/>
          </p:cNvSpPr>
          <p:nvPr>
            <p:ph type="sldNum" sz="quarter" idx="10"/>
          </p:nvPr>
        </p:nvSpPr>
        <p:spPr/>
        <p:txBody>
          <a:bodyPr/>
          <a:lstStyle/>
          <a:p>
            <a:fld id="{4DCB77BB-3D75-491B-8792-9D79B3929155}" type="slidenum">
              <a:rPr lang="de-DE" smtClean="0"/>
              <a:t>22</a:t>
            </a:fld>
            <a:endParaRPr lang="de-DE"/>
          </a:p>
        </p:txBody>
      </p:sp>
    </p:spTree>
    <p:extLst>
      <p:ext uri="{BB962C8B-B14F-4D97-AF65-F5344CB8AC3E}">
        <p14:creationId xmlns:p14="http://schemas.microsoft.com/office/powerpoint/2010/main" val="3773294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Sie sehen, die </a:t>
            </a:r>
            <a:r>
              <a:rPr lang="de-DE" sz="1600" dirty="0" err="1" smtClean="0"/>
              <a:t>GMSen</a:t>
            </a:r>
            <a:r>
              <a:rPr lang="de-DE" sz="1600" dirty="0" smtClean="0"/>
              <a:t> sind in Reutlingen</a:t>
            </a:r>
            <a:r>
              <a:rPr lang="de-DE" sz="1600" baseline="0" dirty="0" smtClean="0"/>
              <a:t> gut aufgestellt. Die Schulart ist jetzt sattelfest und bietet Ihrem Kind wie bereits angedeutet alle drei Bildungswege an</a:t>
            </a:r>
            <a:endParaRPr lang="de-DE" sz="1600" dirty="0" smtClean="0"/>
          </a:p>
          <a:p>
            <a:endParaRPr lang="de-DE" sz="1600" dirty="0" smtClean="0"/>
          </a:p>
          <a:p>
            <a:r>
              <a:rPr lang="de-DE" sz="1600" dirty="0" smtClean="0"/>
              <a:t>RS nach Klasse 10, </a:t>
            </a:r>
          </a:p>
          <a:p>
            <a:r>
              <a:rPr lang="de-DE" sz="1600" dirty="0" smtClean="0"/>
              <a:t>WRS klassischer Weise nach 9, </a:t>
            </a:r>
          </a:p>
          <a:p>
            <a:r>
              <a:rPr lang="de-DE" sz="1600" dirty="0" smtClean="0"/>
              <a:t>Die Oberstufe für Reutlinger GMS ist in der Planung, die Machbarkeitsstudie ist beauftragt, da soll es jetzt schnell gehen, damit die jetzigen 8. </a:t>
            </a:r>
            <a:r>
              <a:rPr lang="de-DE" sz="1600" dirty="0" err="1" smtClean="0"/>
              <a:t>Klässler</a:t>
            </a:r>
            <a:r>
              <a:rPr lang="de-DE" sz="1600" dirty="0" smtClean="0"/>
              <a:t> noch in den Genuss kommen können.  </a:t>
            </a:r>
          </a:p>
          <a:p>
            <a:r>
              <a:rPr lang="de-DE" sz="1600" dirty="0" smtClean="0"/>
              <a:t>Übergang auf ein allgemeinbildendes oder berufliches</a:t>
            </a:r>
            <a:r>
              <a:rPr lang="de-DE" sz="1600" baseline="0" dirty="0" smtClean="0"/>
              <a:t> Gymnasium natürlich auch möglich… </a:t>
            </a:r>
          </a:p>
          <a:p>
            <a:endParaRPr lang="de-DE" sz="1600" baseline="0" dirty="0" smtClean="0"/>
          </a:p>
          <a:p>
            <a:r>
              <a:rPr lang="de-DE" sz="1600" baseline="0" dirty="0" smtClean="0"/>
              <a:t>Ich wollte Ihnen zeigen, das die GMS anders ist als die klassischen Schularten und mehr Chancen bietet. Wir haben uns bewusst entschieden GMS zu werden, in den Reutlinger RS deshalb, weil uns die starken Schüler davon gelaufen sind. Jetzt dürfen wir alle drei Niveaustufen lehren und abprüfen, jetzt ist der gymnasiale Weg mit an Bord. Niemand muss sein Kind in die gymnasiale Laufbahn drängen wenn das ein unsicherer Weg ist.  Sie als Eltern können beruhigt ihr Kind bei uns anmelden.</a:t>
            </a:r>
          </a:p>
          <a:p>
            <a:endParaRPr lang="de-DE" sz="1600" baseline="0" dirty="0" smtClean="0"/>
          </a:p>
        </p:txBody>
      </p:sp>
      <p:sp>
        <p:nvSpPr>
          <p:cNvPr id="4" name="Foliennummernplatzhalter 3"/>
          <p:cNvSpPr>
            <a:spLocks noGrp="1"/>
          </p:cNvSpPr>
          <p:nvPr>
            <p:ph type="sldNum" sz="quarter" idx="10"/>
          </p:nvPr>
        </p:nvSpPr>
        <p:spPr/>
        <p:txBody>
          <a:bodyPr/>
          <a:lstStyle/>
          <a:p>
            <a:fld id="{4DCB77BB-3D75-491B-8792-9D79B3929155}" type="slidenum">
              <a:rPr lang="de-DE" smtClean="0"/>
              <a:t>23</a:t>
            </a:fld>
            <a:endParaRPr lang="de-DE"/>
          </a:p>
        </p:txBody>
      </p:sp>
    </p:spTree>
    <p:extLst>
      <p:ext uri="{BB962C8B-B14F-4D97-AF65-F5344CB8AC3E}">
        <p14:creationId xmlns:p14="http://schemas.microsoft.com/office/powerpoint/2010/main" val="1665986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Leider keine WRS mehr</a:t>
            </a:r>
          </a:p>
          <a:p>
            <a:r>
              <a:rPr lang="de-DE" dirty="0" smtClean="0"/>
              <a:t>Einige RS haben Verschiebung ihrer Schülerschaft wahrgenommen und sind auch deshalb GMS geworden, weil sie die starken SS halten wollten.  </a:t>
            </a:r>
            <a:endParaRPr lang="de-DE" dirty="0"/>
          </a:p>
        </p:txBody>
      </p:sp>
      <p:sp>
        <p:nvSpPr>
          <p:cNvPr id="4" name="Foliennummernplatzhalter 3"/>
          <p:cNvSpPr>
            <a:spLocks noGrp="1"/>
          </p:cNvSpPr>
          <p:nvPr>
            <p:ph type="sldNum" sz="quarter" idx="10"/>
          </p:nvPr>
        </p:nvSpPr>
        <p:spPr/>
        <p:txBody>
          <a:bodyPr/>
          <a:lstStyle/>
          <a:p>
            <a:fld id="{4DCB77BB-3D75-491B-8792-9D79B3929155}" type="slidenum">
              <a:rPr lang="de-DE" smtClean="0"/>
              <a:t>24</a:t>
            </a:fld>
            <a:endParaRPr lang="de-DE"/>
          </a:p>
        </p:txBody>
      </p:sp>
    </p:spTree>
    <p:extLst>
      <p:ext uri="{BB962C8B-B14F-4D97-AF65-F5344CB8AC3E}">
        <p14:creationId xmlns:p14="http://schemas.microsoft.com/office/powerpoint/2010/main" val="298382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DCB77BB-3D75-491B-8792-9D79B3929155}" type="slidenum">
              <a:rPr lang="de-DE" smtClean="0"/>
              <a:t>3</a:t>
            </a:fld>
            <a:endParaRPr lang="de-DE"/>
          </a:p>
        </p:txBody>
      </p:sp>
    </p:spTree>
    <p:extLst>
      <p:ext uri="{BB962C8B-B14F-4D97-AF65-F5344CB8AC3E}">
        <p14:creationId xmlns:p14="http://schemas.microsoft.com/office/powerpoint/2010/main" val="278868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r>
              <a:rPr lang="de-DE" dirty="0" smtClean="0"/>
              <a:t> : Freie kommerzielle</a:t>
            </a:r>
            <a:r>
              <a:rPr lang="de-DE" baseline="0" dirty="0" smtClean="0"/>
              <a:t> Nutzung, kein </a:t>
            </a:r>
            <a:r>
              <a:rPr lang="de-DE" baseline="0" dirty="0" err="1" smtClean="0"/>
              <a:t>Bíldnachweis</a:t>
            </a:r>
            <a:r>
              <a:rPr lang="de-DE" baseline="0" dirty="0" smtClean="0"/>
              <a:t> nötig</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75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r>
              <a:rPr lang="de-DE" dirty="0" smtClean="0"/>
              <a:t> : Freie kommerzielle Nutzung, kein </a:t>
            </a:r>
            <a:r>
              <a:rPr lang="de-DE" dirty="0" err="1" smtClean="0"/>
              <a:t>Bíldnachweis</a:t>
            </a:r>
            <a:r>
              <a:rPr lang="de-DE" dirty="0" smtClean="0"/>
              <a:t> nötig</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00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r>
              <a:rPr lang="de-DE" dirty="0" smtClean="0"/>
              <a:t> : Freie kommerzielle Nutzung, kein </a:t>
            </a:r>
            <a:r>
              <a:rPr lang="de-DE" dirty="0" err="1" smtClean="0"/>
              <a:t>Bíldnachweis</a:t>
            </a:r>
            <a:r>
              <a:rPr lang="de-DE" dirty="0" smtClean="0"/>
              <a:t> nötig</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54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r>
              <a:rPr lang="de-DE" dirty="0" smtClean="0"/>
              <a:t> : Freie kommerzielle Nutzung, kein </a:t>
            </a:r>
            <a:r>
              <a:rPr lang="de-DE" dirty="0" err="1" smtClean="0"/>
              <a:t>Bíldnachweis</a:t>
            </a:r>
            <a:r>
              <a:rPr lang="de-DE" dirty="0" smtClean="0"/>
              <a:t> nötig</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333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GMS lernen</a:t>
            </a:r>
            <a:r>
              <a:rPr lang="de-DE" baseline="0" dirty="0" smtClean="0"/>
              <a:t> die Schüler auch in der Schule für ihre Klassenarbeiten und wir nehmen Ihnen einen Teil der Lernbegleitung ab. Dennoch freuen wir uns, wenn Sie Ihr Kind begleiten und mit ihm lernen. Gemeinsam erreichen wir am meisten.</a:t>
            </a:r>
            <a:endParaRPr lang="de-DE" dirty="0" smtClean="0"/>
          </a:p>
          <a:p>
            <a:endParaRPr lang="de-DE" dirty="0" smtClean="0"/>
          </a:p>
          <a:p>
            <a:endParaRPr lang="de-DE" dirty="0" smtClean="0"/>
          </a:p>
          <a:p>
            <a:r>
              <a:rPr lang="de-DE" dirty="0" smtClean="0"/>
              <a:t>Bild </a:t>
            </a:r>
            <a:r>
              <a:rPr lang="de-DE" dirty="0" err="1" smtClean="0"/>
              <a:t>pixabay</a:t>
            </a:r>
            <a:r>
              <a:rPr lang="de-DE" dirty="0" smtClean="0"/>
              <a:t> : Freie kommerzielle Nutzung, kein </a:t>
            </a:r>
            <a:r>
              <a:rPr lang="de-DE" dirty="0" err="1" smtClean="0"/>
              <a:t>Bíldnachweis</a:t>
            </a:r>
            <a:r>
              <a:rPr lang="de-DE" dirty="0" smtClean="0"/>
              <a:t> nötig</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10392-8992-4A4E-8B9B-73534C152D5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72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Auch wenn wir drei Mittage haben, die Gymnasien haben ja nur 2,</a:t>
            </a:r>
            <a:r>
              <a:rPr lang="de-DE" sz="1600" baseline="0" dirty="0" smtClean="0"/>
              <a:t> brauchen wir die Hausaufgaben. Wir planen zu Wochenbeginn mit den Schülern ihre Arbeit und reflektieren ihre Lernwege. Wie in allen Schularten klappt das natürlich am besten, wenn auch die Eltern Wert auf Schule legen und unterstützen. </a:t>
            </a:r>
            <a:endParaRPr lang="de-DE" sz="1600" dirty="0"/>
          </a:p>
        </p:txBody>
      </p:sp>
      <p:sp>
        <p:nvSpPr>
          <p:cNvPr id="4" name="Foliennummernplatzhalter 3"/>
          <p:cNvSpPr>
            <a:spLocks noGrp="1"/>
          </p:cNvSpPr>
          <p:nvPr>
            <p:ph type="sldNum" sz="quarter" idx="10"/>
          </p:nvPr>
        </p:nvSpPr>
        <p:spPr/>
        <p:txBody>
          <a:bodyPr/>
          <a:lstStyle/>
          <a:p>
            <a:fld id="{80EA0652-A731-4027-985F-3BDE694A99DB}" type="slidenum">
              <a:rPr lang="de-DE" smtClean="0"/>
              <a:t>9</a:t>
            </a:fld>
            <a:endParaRPr lang="de-DE"/>
          </a:p>
        </p:txBody>
      </p:sp>
    </p:spTree>
    <p:extLst>
      <p:ext uri="{BB962C8B-B14F-4D97-AF65-F5344CB8AC3E}">
        <p14:creationId xmlns:p14="http://schemas.microsoft.com/office/powerpoint/2010/main" val="265210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2279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0553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0564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DCCD24DA-988E-4D45-AE3B-DC545A4CF663}" type="datetime1">
              <a:rPr lang="de-DE" smtClean="0">
                <a:solidFill>
                  <a:prstClr val="black">
                    <a:tint val="75000"/>
                  </a:prstClr>
                </a:solidFill>
              </a:r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www.sprangerschule.net</a:t>
            </a:r>
            <a:endParaRPr lang="de-DE">
              <a:solidFill>
                <a:prstClr val="black">
                  <a:tint val="75000"/>
                </a:prstClr>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BC3C262-D702-4030-A586-7A1AB674A67A}" type="slidenum">
              <a:rPr lang="de-DE">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7623215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09772D8-9E0B-485C-A49B-7B18FA8FE893}" type="datetimeFigureOut">
              <a:rPr lang="de-DE" smtClean="0"/>
              <a:t>25.11.2019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227089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09772D8-9E0B-485C-A49B-7B18FA8FE893}" type="datetimeFigureOut">
              <a:rPr lang="de-DE" smtClean="0"/>
              <a:t>25.11.2019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201106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09772D8-9E0B-485C-A49B-7B18FA8FE893}" type="datetimeFigureOut">
              <a:rPr lang="de-DE" smtClean="0"/>
              <a:t>25.11.2019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330178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09772D8-9E0B-485C-A49B-7B18FA8FE893}" type="datetimeFigureOut">
              <a:rPr lang="de-DE" smtClean="0"/>
              <a:t>25.11.2019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73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09772D8-9E0B-485C-A49B-7B18FA8FE893}" type="datetimeFigureOut">
              <a:rPr lang="de-DE" smtClean="0"/>
              <a:t>25.11.2019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20702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09772D8-9E0B-485C-A49B-7B18FA8FE893}" type="datetimeFigureOut">
              <a:rPr lang="de-DE" smtClean="0"/>
              <a:t>25.11.2019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232303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09772D8-9E0B-485C-A49B-7B18FA8FE893}" type="datetimeFigureOut">
              <a:rPr lang="de-DE" smtClean="0"/>
              <a:t>25.11.2019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50703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70155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09772D8-9E0B-485C-A49B-7B18FA8FE893}" type="datetimeFigureOut">
              <a:rPr lang="de-DE" smtClean="0"/>
              <a:t>25.11.2019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344260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09772D8-9E0B-485C-A49B-7B18FA8FE893}" type="datetimeFigureOut">
              <a:rPr lang="de-DE" smtClean="0"/>
              <a:t>25.11.2019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328668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09772D8-9E0B-485C-A49B-7B18FA8FE893}" type="datetimeFigureOut">
              <a:rPr lang="de-DE" smtClean="0"/>
              <a:t>25.11.2019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4005250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09772D8-9E0B-485C-A49B-7B18FA8FE893}" type="datetimeFigureOut">
              <a:rPr lang="de-DE" smtClean="0"/>
              <a:t>25.11.2019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79CECAB-BDE1-4A51-A2B7-9663744DA522}" type="slidenum">
              <a:rPr lang="de-DE" smtClean="0"/>
              <a:t>‹Nr.›</a:t>
            </a:fld>
            <a:endParaRPr lang="de-DE"/>
          </a:p>
        </p:txBody>
      </p:sp>
    </p:spTree>
    <p:extLst>
      <p:ext uri="{BB962C8B-B14F-4D97-AF65-F5344CB8AC3E}">
        <p14:creationId xmlns:p14="http://schemas.microsoft.com/office/powerpoint/2010/main" val="237979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8761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4069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3781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8816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3496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009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01974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38BAD-7CC1-4DB1-9BAB-10CD3B537A7B}" type="datetimeFigureOut">
              <a:rPr lang="de-DE" smtClean="0">
                <a:solidFill>
                  <a:prstClr val="black">
                    <a:tint val="75000"/>
                  </a:prstClr>
                </a:solidFill>
              </a:rPr>
              <a:pPr/>
              <a:t>25.11.2019</a:t>
            </a:fld>
            <a:endParaRPr lang="de-DE">
              <a:solidFill>
                <a:prstClr val="black">
                  <a:tint val="75000"/>
                </a:prstClr>
              </a:solidFill>
            </a:endParaRP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313B2-EF40-47BF-8019-4A57F2E6E5B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62521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772D8-9E0B-485C-A49B-7B18FA8FE893}" type="datetimeFigureOut">
              <a:rPr lang="de-DE" smtClean="0"/>
              <a:t>25.11.2019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CECAB-BDE1-4A51-A2B7-9663744DA522}" type="slidenum">
              <a:rPr lang="de-DE" smtClean="0"/>
              <a:t>‹Nr.›</a:t>
            </a:fld>
            <a:endParaRPr lang="de-DE"/>
          </a:p>
        </p:txBody>
      </p:sp>
    </p:spTree>
    <p:extLst>
      <p:ext uri="{BB962C8B-B14F-4D97-AF65-F5344CB8AC3E}">
        <p14:creationId xmlns:p14="http://schemas.microsoft.com/office/powerpoint/2010/main" val="391537095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itel 1"/>
          <p:cNvSpPr>
            <a:spLocks noGrp="1"/>
          </p:cNvSpPr>
          <p:nvPr>
            <p:ph type="ctrTitle"/>
          </p:nvPr>
        </p:nvSpPr>
        <p:spPr bwMode="auto">
          <a:xfrm>
            <a:off x="381000" y="228600"/>
            <a:ext cx="8382000" cy="409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de-DE" altLang="de-DE" sz="3200" dirty="0" smtClean="0"/>
              <a:t>Informationsabend Klasse 4</a:t>
            </a:r>
            <a:br>
              <a:rPr lang="de-DE" altLang="de-DE" sz="3200" dirty="0" smtClean="0"/>
            </a:br>
            <a:r>
              <a:rPr lang="de-DE" altLang="de-DE" sz="4800" dirty="0" smtClean="0"/>
              <a:t>Übergang in die Sekundarstufe</a:t>
            </a:r>
            <a:br>
              <a:rPr lang="de-DE" altLang="de-DE" sz="4800" dirty="0" smtClean="0"/>
            </a:br>
            <a:endParaRPr lang="de-DE" altLang="de-DE" sz="4800" dirty="0" smtClean="0"/>
          </a:p>
        </p:txBody>
      </p:sp>
      <p:sp>
        <p:nvSpPr>
          <p:cNvPr id="1027" name="Untertitel 2"/>
          <p:cNvSpPr>
            <a:spLocks noGrp="1"/>
          </p:cNvSpPr>
          <p:nvPr>
            <p:ph type="subTitle" idx="1"/>
          </p:nvPr>
        </p:nvSpPr>
        <p:spPr bwMode="auto">
          <a:xfrm>
            <a:off x="971600" y="2276475"/>
            <a:ext cx="7416800" cy="388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de-DE" altLang="de-DE" sz="4000" b="1" dirty="0" smtClean="0">
                <a:solidFill>
                  <a:srgbClr val="FF0000"/>
                </a:solidFill>
              </a:rPr>
              <a:t>Herzlich Willkommen</a:t>
            </a:r>
          </a:p>
          <a:p>
            <a:pPr eaLnBrk="1" hangingPunct="1"/>
            <a:endParaRPr lang="de-DE" altLang="de-DE" dirty="0" smtClean="0">
              <a:solidFill>
                <a:srgbClr val="898989"/>
              </a:solidFill>
            </a:endParaRPr>
          </a:p>
          <a:p>
            <a:pPr eaLnBrk="1" hangingPunct="1"/>
            <a:endParaRPr lang="de-DE" altLang="de-DE" dirty="0" smtClean="0">
              <a:solidFill>
                <a:srgbClr val="898989"/>
              </a:solidFill>
            </a:endParaRPr>
          </a:p>
          <a:p>
            <a:pPr eaLnBrk="1" hangingPunct="1"/>
            <a:endParaRPr lang="de-DE" altLang="de-DE" dirty="0" smtClean="0">
              <a:solidFill>
                <a:srgbClr val="898989"/>
              </a:solidFill>
            </a:endParaRPr>
          </a:p>
        </p:txBody>
      </p:sp>
      <p:pic>
        <p:nvPicPr>
          <p:cNvPr id="1028"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429000"/>
            <a:ext cx="2232248" cy="21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704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…wenn Ihr Kind gerne selbst Entscheidungen treffen will</a:t>
            </a:r>
            <a:endParaRPr lang="de-DE" sz="3200" b="1" dirty="0">
              <a:solidFill>
                <a:srgbClr val="92D050"/>
              </a:solidFill>
            </a:endParaRPr>
          </a:p>
        </p:txBody>
      </p:sp>
      <p:sp>
        <p:nvSpPr>
          <p:cNvPr id="3" name="Inhaltsplatzhalter 2"/>
          <p:cNvSpPr>
            <a:spLocks noGrp="1"/>
          </p:cNvSpPr>
          <p:nvPr>
            <p:ph idx="1"/>
          </p:nvPr>
        </p:nvSpPr>
        <p:spPr>
          <a:xfrm>
            <a:off x="457200" y="1340768"/>
            <a:ext cx="8229600" cy="5184576"/>
          </a:xfrm>
        </p:spPr>
        <p:txBody>
          <a:bodyPr>
            <a:normAutofit fontScale="92500" lnSpcReduction="10000"/>
          </a:bodyPr>
          <a:lstStyle/>
          <a:p>
            <a:pPr marL="0" indent="0">
              <a:buNone/>
            </a:pPr>
            <a:r>
              <a:rPr lang="de-DE" dirty="0" smtClean="0"/>
              <a:t>Alexandra arbeitet sehr gerne selbstständig und läuft dabei zur Hochform auf. Nils arbeitet am liebsten mit Lukas.</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smtClean="0"/>
              <a:t>Wer selbstständig arbeiten und entscheiden will, kann stark profitieren. Wer das nicht kann, bekommt weniger Rechte selbstständig zu arbeiten.</a:t>
            </a:r>
            <a:endParaRPr lang="de-DE"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732922"/>
            <a:ext cx="3312368" cy="220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732922"/>
            <a:ext cx="3312369" cy="220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889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Die Gemeinschaftsschule lebt drei Niveaustufen</a:t>
            </a:r>
            <a:endParaRPr lang="de-DE" sz="3200" b="1" dirty="0">
              <a:solidFill>
                <a:srgbClr val="92D050"/>
              </a:solidFill>
            </a:endParaRPr>
          </a:p>
        </p:txBody>
      </p:sp>
      <p:sp>
        <p:nvSpPr>
          <p:cNvPr id="3" name="Inhaltsplatzhalter 2"/>
          <p:cNvSpPr>
            <a:spLocks noGrp="1"/>
          </p:cNvSpPr>
          <p:nvPr>
            <p:ph idx="1"/>
          </p:nvPr>
        </p:nvSpPr>
        <p:spPr/>
        <p:txBody>
          <a:bodyPr>
            <a:normAutofit lnSpcReduction="10000"/>
          </a:bodyPr>
          <a:lstStyle/>
          <a:p>
            <a:pPr marL="0" indent="0">
              <a:buNone/>
            </a:pPr>
            <a:r>
              <a:rPr lang="de-DE" dirty="0" smtClean="0"/>
              <a:t>Drei Niveaustufen, dreierlei Materialien und dreierlei Lehrbefähigung in der Lehrerschaft.</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lgn="ctr">
              <a:buNone/>
            </a:pPr>
            <a:r>
              <a:rPr lang="de-DE" dirty="0" smtClean="0"/>
              <a:t>Bei uns sind Ihre Kinder richtig!</a:t>
            </a:r>
            <a:endParaRPr lang="de-DE"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636912"/>
            <a:ext cx="3419872" cy="225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636912"/>
            <a:ext cx="3024336" cy="226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663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92D050"/>
                </a:solidFill>
              </a:rPr>
              <a:t>Eine Schule für alle aber nicht für jeden</a:t>
            </a:r>
            <a:endParaRPr lang="de-DE" b="1" dirty="0">
              <a:solidFill>
                <a:srgbClr val="92D050"/>
              </a:solidFill>
            </a:endParaRPr>
          </a:p>
        </p:txBody>
      </p:sp>
      <p:sp>
        <p:nvSpPr>
          <p:cNvPr id="3" name="Inhaltsplatzhalter 2"/>
          <p:cNvSpPr>
            <a:spLocks noGrp="1"/>
          </p:cNvSpPr>
          <p:nvPr>
            <p:ph idx="1"/>
          </p:nvPr>
        </p:nvSpPr>
        <p:spPr/>
        <p:txBody>
          <a:bodyPr>
            <a:normAutofit fontScale="92500" lnSpcReduction="20000"/>
          </a:bodyPr>
          <a:lstStyle/>
          <a:p>
            <a:r>
              <a:rPr lang="de-DE" dirty="0"/>
              <a:t>Gut für Schüler, die Stärken in einzelnen Fächern haben</a:t>
            </a:r>
          </a:p>
          <a:p>
            <a:r>
              <a:rPr lang="de-DE" dirty="0" smtClean="0"/>
              <a:t>Gut für Schüler, die Lernfreude entwickeln, wenn sie Entscheidungen über den Lernort oder Lernpartner treffen dürfen</a:t>
            </a:r>
          </a:p>
          <a:p>
            <a:r>
              <a:rPr lang="de-DE" dirty="0" smtClean="0"/>
              <a:t>Gut für </a:t>
            </a:r>
            <a:r>
              <a:rPr lang="de-DE" dirty="0"/>
              <a:t>G</a:t>
            </a:r>
            <a:r>
              <a:rPr lang="de-DE" dirty="0" smtClean="0"/>
              <a:t>ymnasialempfohlene, die noch etwas Zeit brauchen</a:t>
            </a:r>
          </a:p>
          <a:p>
            <a:r>
              <a:rPr lang="de-DE" dirty="0" smtClean="0"/>
              <a:t>Gut für Realschulempfohlene</a:t>
            </a:r>
          </a:p>
          <a:p>
            <a:r>
              <a:rPr lang="de-DE" dirty="0" smtClean="0"/>
              <a:t>Gut für Hauptschulempfohlene, die von sich aus etwas lernen wollen</a:t>
            </a:r>
          </a:p>
          <a:p>
            <a:pPr marL="0" indent="0">
              <a:buNone/>
            </a:pPr>
            <a:endParaRPr lang="de-DE" dirty="0"/>
          </a:p>
        </p:txBody>
      </p:sp>
    </p:spTree>
    <p:extLst>
      <p:ext uri="{BB962C8B-B14F-4D97-AF65-F5344CB8AC3E}">
        <p14:creationId xmlns:p14="http://schemas.microsoft.com/office/powerpoint/2010/main" val="1337601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solidFill>
                  <a:srgbClr val="92D050"/>
                </a:solidFill>
              </a:rPr>
              <a:t>Gemeinschaftsschule ist auch ein Weg zum Abitur </a:t>
            </a:r>
            <a:endParaRPr lang="de-DE" b="1" dirty="0">
              <a:solidFill>
                <a:srgbClr val="92D050"/>
              </a:solidFill>
            </a:endParaRPr>
          </a:p>
        </p:txBody>
      </p:sp>
      <p:sp>
        <p:nvSpPr>
          <p:cNvPr id="3" name="Inhaltsplatzhalter 2"/>
          <p:cNvSpPr>
            <a:spLocks noGrp="1"/>
          </p:cNvSpPr>
          <p:nvPr>
            <p:ph idx="1"/>
          </p:nvPr>
        </p:nvSpPr>
        <p:spPr/>
        <p:txBody>
          <a:bodyPr>
            <a:normAutofit/>
          </a:bodyPr>
          <a:lstStyle/>
          <a:p>
            <a:r>
              <a:rPr lang="de-DE" dirty="0" smtClean="0"/>
              <a:t>Gymnasiallehrer, Realschullehrer, Hauptschullehrer</a:t>
            </a:r>
          </a:p>
          <a:p>
            <a:r>
              <a:rPr lang="de-DE" dirty="0" smtClean="0"/>
              <a:t>Gymnasialbücher, </a:t>
            </a:r>
          </a:p>
          <a:p>
            <a:pPr marL="0" indent="0">
              <a:buNone/>
            </a:pPr>
            <a:r>
              <a:rPr lang="de-DE" dirty="0" smtClean="0"/>
              <a:t>     Realschulbücher, </a:t>
            </a:r>
          </a:p>
          <a:p>
            <a:pPr marL="0" indent="0">
              <a:buNone/>
            </a:pPr>
            <a:r>
              <a:rPr lang="de-DE" dirty="0"/>
              <a:t> </a:t>
            </a:r>
            <a:r>
              <a:rPr lang="de-DE" dirty="0" smtClean="0"/>
              <a:t>    Hauptschulbücher</a:t>
            </a:r>
          </a:p>
          <a:p>
            <a:r>
              <a:rPr lang="de-DE" dirty="0" smtClean="0"/>
              <a:t>Kleingruppen für starke Kinder, mittlere und schwache Kinder</a:t>
            </a:r>
          </a:p>
          <a:p>
            <a:r>
              <a:rPr lang="de-DE" dirty="0" smtClean="0"/>
              <a:t>Gemischte Lerngruppen</a:t>
            </a:r>
          </a:p>
          <a:p>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32856"/>
            <a:ext cx="173085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1340768"/>
            <a:ext cx="182904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48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5700" y="188640"/>
            <a:ext cx="8257859" cy="2088232"/>
          </a:xfrm>
        </p:spPr>
        <p:txBody>
          <a:bodyPr>
            <a:normAutofit/>
          </a:bodyPr>
          <a:lstStyle/>
          <a:p>
            <a:r>
              <a:rPr lang="de-DE" sz="2000" dirty="0" smtClean="0"/>
              <a:t>Ab Klasse 9: 		Klassen nach Abschlüssen getrennt: gymnasiale 			Versetzungsordnung/ Mittlere Reife, </a:t>
            </a:r>
            <a:r>
              <a:rPr lang="de-DE" sz="2000" dirty="0"/>
              <a:t>H</a:t>
            </a:r>
            <a:r>
              <a:rPr lang="de-DE" sz="2000" dirty="0" smtClean="0"/>
              <a:t>auptschule</a:t>
            </a:r>
          </a:p>
          <a:p>
            <a:r>
              <a:rPr lang="de-DE" sz="2000" dirty="0" smtClean="0"/>
              <a:t>Klasse 8:	 	D / M / E nach Niveaustufen getrennt</a:t>
            </a:r>
          </a:p>
          <a:p>
            <a:r>
              <a:rPr lang="de-DE" sz="2000" dirty="0" smtClean="0"/>
              <a:t>Klasse 5-7: 		Heterogene Gruppen + Inputlehrer</a:t>
            </a:r>
          </a:p>
          <a:p>
            <a:r>
              <a:rPr lang="de-DE" sz="2000" dirty="0" smtClean="0"/>
              <a:t>Klasse 3-4:		Vorbereitung auf individuelles Arbeiten</a:t>
            </a:r>
            <a:endParaRPr lang="de-DE" sz="2000" dirty="0"/>
          </a:p>
        </p:txBody>
      </p:sp>
      <p:sp>
        <p:nvSpPr>
          <p:cNvPr id="4" name="Textfeld 3"/>
          <p:cNvSpPr txBox="1"/>
          <p:nvPr/>
        </p:nvSpPr>
        <p:spPr>
          <a:xfrm>
            <a:off x="558186" y="4322468"/>
            <a:ext cx="7992888" cy="1477328"/>
          </a:xfrm>
          <a:prstGeom prst="rect">
            <a:avLst/>
          </a:prstGeom>
          <a:solidFill>
            <a:srgbClr val="92D050"/>
          </a:solidFill>
        </p:spPr>
        <p:txBody>
          <a:bodyPr wrap="square" rtlCol="0">
            <a:spAutoFit/>
          </a:bodyPr>
          <a:lstStyle/>
          <a:p>
            <a:r>
              <a:rPr lang="de-DE" dirty="0"/>
              <a:t>Klasse 5-7: </a:t>
            </a:r>
            <a:endParaRPr lang="de-DE" dirty="0" smtClean="0"/>
          </a:p>
          <a:p>
            <a:r>
              <a:rPr lang="de-DE" dirty="0"/>
              <a:t>		</a:t>
            </a:r>
            <a:endParaRPr lang="de-DE" dirty="0" smtClean="0"/>
          </a:p>
          <a:p>
            <a:endParaRPr lang="de-DE" dirty="0"/>
          </a:p>
          <a:p>
            <a:endParaRPr lang="de-DE" dirty="0" smtClean="0"/>
          </a:p>
          <a:p>
            <a:endParaRPr lang="de-DE" dirty="0"/>
          </a:p>
        </p:txBody>
      </p:sp>
      <p:sp>
        <p:nvSpPr>
          <p:cNvPr id="5" name="Textfeld 4"/>
          <p:cNvSpPr txBox="1"/>
          <p:nvPr/>
        </p:nvSpPr>
        <p:spPr>
          <a:xfrm>
            <a:off x="558186" y="3251313"/>
            <a:ext cx="7992888" cy="923330"/>
          </a:xfrm>
          <a:prstGeom prst="rect">
            <a:avLst/>
          </a:prstGeom>
          <a:solidFill>
            <a:srgbClr val="92D050"/>
          </a:solidFill>
        </p:spPr>
        <p:txBody>
          <a:bodyPr wrap="square" rtlCol="0">
            <a:spAutoFit/>
          </a:bodyPr>
          <a:lstStyle/>
          <a:p>
            <a:r>
              <a:rPr lang="de-DE" dirty="0"/>
              <a:t>Klasse </a:t>
            </a:r>
            <a:r>
              <a:rPr lang="de-DE" dirty="0" smtClean="0"/>
              <a:t>8: </a:t>
            </a:r>
            <a:r>
              <a:rPr lang="de-DE" dirty="0"/>
              <a:t>		</a:t>
            </a:r>
          </a:p>
          <a:p>
            <a:endParaRPr lang="de-DE" dirty="0" smtClean="0"/>
          </a:p>
          <a:p>
            <a:endParaRPr lang="de-DE" dirty="0"/>
          </a:p>
        </p:txBody>
      </p:sp>
      <p:graphicFrame>
        <p:nvGraphicFramePr>
          <p:cNvPr id="7" name="Tabelle 6"/>
          <p:cNvGraphicFramePr>
            <a:graphicFrameLocks noGrp="1"/>
          </p:cNvGraphicFramePr>
          <p:nvPr>
            <p:extLst>
              <p:ext uri="{D42A27DB-BD31-4B8C-83A1-F6EECF244321}">
                <p14:modId xmlns:p14="http://schemas.microsoft.com/office/powerpoint/2010/main" val="3970804305"/>
              </p:ext>
            </p:extLst>
          </p:nvPr>
        </p:nvGraphicFramePr>
        <p:xfrm>
          <a:off x="2898446" y="3245791"/>
          <a:ext cx="2831975" cy="914400"/>
        </p:xfrm>
        <a:graphic>
          <a:graphicData uri="http://schemas.openxmlformats.org/drawingml/2006/table">
            <a:tbl>
              <a:tblPr firstRow="1" bandRow="1">
                <a:tableStyleId>{2D5ABB26-0587-4C30-8999-92F81FD0307C}</a:tableStyleId>
              </a:tblPr>
              <a:tblGrid>
                <a:gridCol w="566395">
                  <a:extLst>
                    <a:ext uri="{9D8B030D-6E8A-4147-A177-3AD203B41FA5}">
                      <a16:colId xmlns:a16="http://schemas.microsoft.com/office/drawing/2014/main" val="4261057419"/>
                    </a:ext>
                  </a:extLst>
                </a:gridCol>
                <a:gridCol w="566395">
                  <a:extLst>
                    <a:ext uri="{9D8B030D-6E8A-4147-A177-3AD203B41FA5}">
                      <a16:colId xmlns:a16="http://schemas.microsoft.com/office/drawing/2014/main" val="240344230"/>
                    </a:ext>
                  </a:extLst>
                </a:gridCol>
                <a:gridCol w="566395">
                  <a:extLst>
                    <a:ext uri="{9D8B030D-6E8A-4147-A177-3AD203B41FA5}">
                      <a16:colId xmlns:a16="http://schemas.microsoft.com/office/drawing/2014/main" val="2575967563"/>
                    </a:ext>
                  </a:extLst>
                </a:gridCol>
                <a:gridCol w="566395">
                  <a:extLst>
                    <a:ext uri="{9D8B030D-6E8A-4147-A177-3AD203B41FA5}">
                      <a16:colId xmlns:a16="http://schemas.microsoft.com/office/drawing/2014/main" val="3243394806"/>
                    </a:ext>
                  </a:extLst>
                </a:gridCol>
                <a:gridCol w="566395">
                  <a:extLst>
                    <a:ext uri="{9D8B030D-6E8A-4147-A177-3AD203B41FA5}">
                      <a16:colId xmlns:a16="http://schemas.microsoft.com/office/drawing/2014/main" val="3905681281"/>
                    </a:ext>
                  </a:extLst>
                </a:gridCol>
              </a:tblGrid>
              <a:tr h="149736">
                <a:tc>
                  <a:txBody>
                    <a:bodyPr/>
                    <a:lstStyle/>
                    <a:p>
                      <a:r>
                        <a:rPr lang="de-DE" sz="1400" dirty="0" smtClean="0"/>
                        <a:t>D1</a:t>
                      </a:r>
                      <a:endParaRPr lang="de-DE" sz="1400" dirty="0"/>
                    </a:p>
                  </a:txBody>
                  <a:tcPr>
                    <a:solidFill>
                      <a:srgbClr val="FFC000"/>
                    </a:solidFill>
                  </a:tcPr>
                </a:tc>
                <a:tc>
                  <a:txBody>
                    <a:bodyPr/>
                    <a:lstStyle/>
                    <a:p>
                      <a:r>
                        <a:rPr lang="de-DE" sz="1400" dirty="0" smtClean="0"/>
                        <a:t>D2</a:t>
                      </a:r>
                      <a:endParaRPr lang="de-DE" sz="1400" dirty="0"/>
                    </a:p>
                  </a:txBody>
                  <a:tcPr>
                    <a:solidFill>
                      <a:srgbClr val="FFC000"/>
                    </a:solidFill>
                  </a:tcPr>
                </a:tc>
                <a:tc>
                  <a:txBody>
                    <a:bodyPr/>
                    <a:lstStyle/>
                    <a:p>
                      <a:r>
                        <a:rPr lang="de-DE" sz="1400" dirty="0" smtClean="0"/>
                        <a:t>D3</a:t>
                      </a:r>
                      <a:endParaRPr lang="de-DE" sz="1400" dirty="0"/>
                    </a:p>
                  </a:txBody>
                  <a:tcPr>
                    <a:solidFill>
                      <a:srgbClr val="FFC000"/>
                    </a:solidFill>
                  </a:tcPr>
                </a:tc>
                <a:tc>
                  <a:txBody>
                    <a:bodyPr/>
                    <a:lstStyle/>
                    <a:p>
                      <a:r>
                        <a:rPr lang="de-DE" sz="1400" dirty="0" smtClean="0"/>
                        <a:t>D4</a:t>
                      </a:r>
                      <a:endParaRPr lang="de-DE" sz="1400" dirty="0"/>
                    </a:p>
                  </a:txBody>
                  <a:tcPr>
                    <a:solidFill>
                      <a:srgbClr val="FFC000"/>
                    </a:solidFill>
                  </a:tcPr>
                </a:tc>
                <a:tc>
                  <a:txBody>
                    <a:bodyPr/>
                    <a:lstStyle/>
                    <a:p>
                      <a:r>
                        <a:rPr lang="de-DE" sz="1400" dirty="0" smtClean="0"/>
                        <a:t>D5</a:t>
                      </a:r>
                      <a:endParaRPr lang="de-DE" sz="1400" dirty="0"/>
                    </a:p>
                  </a:txBody>
                  <a:tcPr>
                    <a:solidFill>
                      <a:srgbClr val="FFC000"/>
                    </a:solidFill>
                  </a:tcPr>
                </a:tc>
                <a:extLst>
                  <a:ext uri="{0D108BD9-81ED-4DB2-BD59-A6C34878D82A}">
                    <a16:rowId xmlns:a16="http://schemas.microsoft.com/office/drawing/2014/main" val="3114255090"/>
                  </a:ext>
                </a:extLst>
              </a:tr>
              <a:tr h="173739">
                <a:tc>
                  <a:txBody>
                    <a:bodyPr/>
                    <a:lstStyle/>
                    <a:p>
                      <a:r>
                        <a:rPr lang="de-DE" sz="1400" dirty="0" smtClean="0"/>
                        <a:t>M1</a:t>
                      </a:r>
                      <a:endParaRPr lang="de-DE" sz="1400" dirty="0"/>
                    </a:p>
                  </a:txBody>
                  <a:tcPr>
                    <a:solidFill>
                      <a:srgbClr val="00B0F0"/>
                    </a:solidFill>
                  </a:tcPr>
                </a:tc>
                <a:tc>
                  <a:txBody>
                    <a:bodyPr/>
                    <a:lstStyle/>
                    <a:p>
                      <a:r>
                        <a:rPr lang="de-DE" sz="1400" dirty="0" smtClean="0"/>
                        <a:t>M2</a:t>
                      </a:r>
                      <a:endParaRPr lang="de-DE" sz="1400" dirty="0"/>
                    </a:p>
                  </a:txBody>
                  <a:tcPr>
                    <a:solidFill>
                      <a:srgbClr val="00B0F0"/>
                    </a:solidFill>
                  </a:tcPr>
                </a:tc>
                <a:tc>
                  <a:txBody>
                    <a:bodyPr/>
                    <a:lstStyle/>
                    <a:p>
                      <a:r>
                        <a:rPr lang="de-DE" sz="1400" dirty="0" smtClean="0"/>
                        <a:t>M3</a:t>
                      </a:r>
                      <a:endParaRPr lang="de-DE" sz="1400" dirty="0"/>
                    </a:p>
                  </a:txBody>
                  <a:tcPr>
                    <a:solidFill>
                      <a:srgbClr val="00B0F0"/>
                    </a:solidFill>
                  </a:tcPr>
                </a:tc>
                <a:tc>
                  <a:txBody>
                    <a:bodyPr/>
                    <a:lstStyle/>
                    <a:p>
                      <a:r>
                        <a:rPr lang="de-DE" sz="1400" dirty="0" smtClean="0"/>
                        <a:t>M4</a:t>
                      </a:r>
                      <a:endParaRPr lang="de-DE" sz="1400" dirty="0"/>
                    </a:p>
                  </a:txBody>
                  <a:tcPr>
                    <a:solidFill>
                      <a:srgbClr val="00B0F0"/>
                    </a:solidFill>
                  </a:tcPr>
                </a:tc>
                <a:tc>
                  <a:txBody>
                    <a:bodyPr/>
                    <a:lstStyle/>
                    <a:p>
                      <a:r>
                        <a:rPr lang="de-DE" sz="1400" dirty="0" smtClean="0"/>
                        <a:t>M5</a:t>
                      </a:r>
                      <a:endParaRPr lang="de-DE" sz="1400" dirty="0"/>
                    </a:p>
                  </a:txBody>
                  <a:tcPr>
                    <a:solidFill>
                      <a:srgbClr val="00B0F0"/>
                    </a:solidFill>
                  </a:tcPr>
                </a:tc>
                <a:extLst>
                  <a:ext uri="{0D108BD9-81ED-4DB2-BD59-A6C34878D82A}">
                    <a16:rowId xmlns:a16="http://schemas.microsoft.com/office/drawing/2014/main" val="4157611859"/>
                  </a:ext>
                </a:extLst>
              </a:tr>
              <a:tr h="173739">
                <a:tc>
                  <a:txBody>
                    <a:bodyPr/>
                    <a:lstStyle/>
                    <a:p>
                      <a:r>
                        <a:rPr lang="de-DE" sz="1400" dirty="0" smtClean="0"/>
                        <a:t>E1</a:t>
                      </a:r>
                      <a:endParaRPr lang="de-DE" sz="1400" dirty="0"/>
                    </a:p>
                  </a:txBody>
                  <a:tcPr>
                    <a:solidFill>
                      <a:srgbClr val="FFFF00"/>
                    </a:solidFill>
                  </a:tcPr>
                </a:tc>
                <a:tc>
                  <a:txBody>
                    <a:bodyPr/>
                    <a:lstStyle/>
                    <a:p>
                      <a:r>
                        <a:rPr lang="de-DE" sz="1400" dirty="0" smtClean="0"/>
                        <a:t>E2</a:t>
                      </a:r>
                      <a:endParaRPr lang="de-DE" sz="1400" dirty="0"/>
                    </a:p>
                  </a:txBody>
                  <a:tcPr>
                    <a:solidFill>
                      <a:srgbClr val="FFFF00"/>
                    </a:solidFill>
                  </a:tcPr>
                </a:tc>
                <a:tc>
                  <a:txBody>
                    <a:bodyPr/>
                    <a:lstStyle/>
                    <a:p>
                      <a:r>
                        <a:rPr lang="de-DE" sz="1400" dirty="0" smtClean="0"/>
                        <a:t>E3</a:t>
                      </a:r>
                      <a:endParaRPr lang="de-DE" sz="1400" dirty="0"/>
                    </a:p>
                  </a:txBody>
                  <a:tcPr>
                    <a:solidFill>
                      <a:srgbClr val="FFFF00"/>
                    </a:solidFill>
                  </a:tcPr>
                </a:tc>
                <a:tc>
                  <a:txBody>
                    <a:bodyPr/>
                    <a:lstStyle/>
                    <a:p>
                      <a:r>
                        <a:rPr lang="de-DE" sz="1400" dirty="0" smtClean="0"/>
                        <a:t>E4</a:t>
                      </a:r>
                      <a:endParaRPr lang="de-DE" sz="1400" dirty="0"/>
                    </a:p>
                  </a:txBody>
                  <a:tcPr>
                    <a:solidFill>
                      <a:srgbClr val="FFFF00"/>
                    </a:solidFill>
                  </a:tcPr>
                </a:tc>
                <a:tc>
                  <a:txBody>
                    <a:bodyPr/>
                    <a:lstStyle/>
                    <a:p>
                      <a:r>
                        <a:rPr lang="de-DE" sz="1400" dirty="0" smtClean="0"/>
                        <a:t>E5</a:t>
                      </a:r>
                      <a:endParaRPr lang="de-DE" sz="1400" dirty="0"/>
                    </a:p>
                  </a:txBody>
                  <a:tcPr>
                    <a:solidFill>
                      <a:srgbClr val="FFFF00"/>
                    </a:solidFill>
                  </a:tcPr>
                </a:tc>
                <a:extLst>
                  <a:ext uri="{0D108BD9-81ED-4DB2-BD59-A6C34878D82A}">
                    <a16:rowId xmlns:a16="http://schemas.microsoft.com/office/drawing/2014/main" val="3497108139"/>
                  </a:ext>
                </a:extLst>
              </a:tr>
            </a:tbl>
          </a:graphicData>
        </a:graphic>
      </p:graphicFrame>
      <p:sp>
        <p:nvSpPr>
          <p:cNvPr id="9" name="Textfeld 8"/>
          <p:cNvSpPr txBox="1"/>
          <p:nvPr/>
        </p:nvSpPr>
        <p:spPr>
          <a:xfrm>
            <a:off x="558186" y="2188046"/>
            <a:ext cx="1836204" cy="923330"/>
          </a:xfrm>
          <a:prstGeom prst="rect">
            <a:avLst/>
          </a:prstGeom>
          <a:solidFill>
            <a:srgbClr val="92D050"/>
          </a:solidFill>
        </p:spPr>
        <p:txBody>
          <a:bodyPr wrap="square" rtlCol="0">
            <a:spAutoFit/>
          </a:bodyPr>
          <a:lstStyle/>
          <a:p>
            <a:r>
              <a:rPr lang="de-DE" dirty="0" smtClean="0"/>
              <a:t>9a / 10a </a:t>
            </a:r>
          </a:p>
          <a:p>
            <a:endParaRPr lang="de-DE" dirty="0"/>
          </a:p>
          <a:p>
            <a:endParaRPr lang="de-DE" dirty="0"/>
          </a:p>
        </p:txBody>
      </p:sp>
      <p:sp>
        <p:nvSpPr>
          <p:cNvPr id="10" name="Textfeld 9"/>
          <p:cNvSpPr txBox="1"/>
          <p:nvPr/>
        </p:nvSpPr>
        <p:spPr>
          <a:xfrm>
            <a:off x="2471316" y="2180158"/>
            <a:ext cx="1980220" cy="923330"/>
          </a:xfrm>
          <a:prstGeom prst="rect">
            <a:avLst/>
          </a:prstGeom>
          <a:solidFill>
            <a:srgbClr val="92D050"/>
          </a:solidFill>
        </p:spPr>
        <p:txBody>
          <a:bodyPr wrap="square" rtlCol="0">
            <a:spAutoFit/>
          </a:bodyPr>
          <a:lstStyle/>
          <a:p>
            <a:r>
              <a:rPr lang="de-DE" dirty="0" smtClean="0"/>
              <a:t>9b / 10b </a:t>
            </a:r>
          </a:p>
          <a:p>
            <a:endParaRPr lang="de-DE" dirty="0"/>
          </a:p>
          <a:p>
            <a:endParaRPr lang="de-DE" dirty="0"/>
          </a:p>
        </p:txBody>
      </p:sp>
      <p:sp>
        <p:nvSpPr>
          <p:cNvPr id="11" name="Textfeld 10"/>
          <p:cNvSpPr txBox="1"/>
          <p:nvPr/>
        </p:nvSpPr>
        <p:spPr>
          <a:xfrm>
            <a:off x="4528970" y="2188046"/>
            <a:ext cx="1980220" cy="923330"/>
          </a:xfrm>
          <a:prstGeom prst="rect">
            <a:avLst/>
          </a:prstGeom>
          <a:solidFill>
            <a:srgbClr val="92D050"/>
          </a:solidFill>
        </p:spPr>
        <p:txBody>
          <a:bodyPr wrap="square" rtlCol="0">
            <a:spAutoFit/>
          </a:bodyPr>
          <a:lstStyle/>
          <a:p>
            <a:r>
              <a:rPr lang="de-DE" dirty="0" smtClean="0"/>
              <a:t>9c</a:t>
            </a:r>
          </a:p>
          <a:p>
            <a:endParaRPr lang="de-DE" dirty="0"/>
          </a:p>
          <a:p>
            <a:endParaRPr lang="de-DE" dirty="0"/>
          </a:p>
        </p:txBody>
      </p:sp>
      <p:sp>
        <p:nvSpPr>
          <p:cNvPr id="12" name="Textfeld 11"/>
          <p:cNvSpPr txBox="1"/>
          <p:nvPr/>
        </p:nvSpPr>
        <p:spPr>
          <a:xfrm>
            <a:off x="6575041" y="2180158"/>
            <a:ext cx="1965466" cy="923330"/>
          </a:xfrm>
          <a:prstGeom prst="rect">
            <a:avLst/>
          </a:prstGeom>
          <a:solidFill>
            <a:srgbClr val="92D050"/>
          </a:solidFill>
        </p:spPr>
        <p:txBody>
          <a:bodyPr wrap="square" rtlCol="0">
            <a:spAutoFit/>
          </a:bodyPr>
          <a:lstStyle/>
          <a:p>
            <a:r>
              <a:rPr lang="de-DE" dirty="0" smtClean="0"/>
              <a:t>9d</a:t>
            </a:r>
          </a:p>
          <a:p>
            <a:endParaRPr lang="de-DE" dirty="0"/>
          </a:p>
          <a:p>
            <a:endParaRPr lang="de-DE" dirty="0"/>
          </a:p>
        </p:txBody>
      </p:sp>
      <p:pic>
        <p:nvPicPr>
          <p:cNvPr id="14" name="Grafik 13"/>
          <p:cNvPicPr>
            <a:picLocks noChangeAspect="1"/>
          </p:cNvPicPr>
          <p:nvPr/>
        </p:nvPicPr>
        <p:blipFill>
          <a:blip r:embed="rId3"/>
          <a:stretch>
            <a:fillRect/>
          </a:stretch>
        </p:blipFill>
        <p:spPr>
          <a:xfrm>
            <a:off x="2059680" y="4498274"/>
            <a:ext cx="1369960" cy="1029422"/>
          </a:xfrm>
          <a:prstGeom prst="rect">
            <a:avLst/>
          </a:prstGeom>
        </p:spPr>
      </p:pic>
      <p:pic>
        <p:nvPicPr>
          <p:cNvPr id="15" name="Grafik 14"/>
          <p:cNvPicPr>
            <a:picLocks noChangeAspect="1"/>
          </p:cNvPicPr>
          <p:nvPr/>
        </p:nvPicPr>
        <p:blipFill>
          <a:blip r:embed="rId4"/>
          <a:stretch>
            <a:fillRect/>
          </a:stretch>
        </p:blipFill>
        <p:spPr>
          <a:xfrm>
            <a:off x="3575024" y="4481687"/>
            <a:ext cx="1464012" cy="1036274"/>
          </a:xfrm>
          <a:prstGeom prst="rect">
            <a:avLst/>
          </a:prstGeom>
        </p:spPr>
      </p:pic>
      <p:pic>
        <p:nvPicPr>
          <p:cNvPr id="16" name="Grafik 15"/>
          <p:cNvPicPr>
            <a:picLocks noChangeAspect="1"/>
          </p:cNvPicPr>
          <p:nvPr/>
        </p:nvPicPr>
        <p:blipFill>
          <a:blip r:embed="rId5"/>
          <a:stretch>
            <a:fillRect/>
          </a:stretch>
        </p:blipFill>
        <p:spPr>
          <a:xfrm>
            <a:off x="5184420" y="4491765"/>
            <a:ext cx="1401187" cy="1027697"/>
          </a:xfrm>
          <a:prstGeom prst="rect">
            <a:avLst/>
          </a:prstGeom>
        </p:spPr>
      </p:pic>
      <p:pic>
        <p:nvPicPr>
          <p:cNvPr id="18" name="Grafik 17"/>
          <p:cNvPicPr>
            <a:picLocks noChangeAspect="1"/>
          </p:cNvPicPr>
          <p:nvPr/>
        </p:nvPicPr>
        <p:blipFill>
          <a:blip r:embed="rId6"/>
          <a:stretch>
            <a:fillRect/>
          </a:stretch>
        </p:blipFill>
        <p:spPr>
          <a:xfrm>
            <a:off x="6786907" y="4492254"/>
            <a:ext cx="1562867" cy="1017123"/>
          </a:xfrm>
          <a:prstGeom prst="rect">
            <a:avLst/>
          </a:prstGeom>
        </p:spPr>
      </p:pic>
      <p:sp>
        <p:nvSpPr>
          <p:cNvPr id="23" name="Textfeld 22"/>
          <p:cNvSpPr txBox="1"/>
          <p:nvPr/>
        </p:nvSpPr>
        <p:spPr>
          <a:xfrm>
            <a:off x="558186" y="5947621"/>
            <a:ext cx="7992888" cy="646331"/>
          </a:xfrm>
          <a:prstGeom prst="rect">
            <a:avLst/>
          </a:prstGeom>
          <a:solidFill>
            <a:srgbClr val="92D050"/>
          </a:solidFill>
        </p:spPr>
        <p:txBody>
          <a:bodyPr wrap="square" rtlCol="0">
            <a:spAutoFit/>
          </a:bodyPr>
          <a:lstStyle/>
          <a:p>
            <a:r>
              <a:rPr lang="de-DE" dirty="0" smtClean="0"/>
              <a:t>Klasse 3-4:   Arbeitsplan, Lerntheken, Klassenrat, Individuelles Arbeiten</a:t>
            </a:r>
          </a:p>
          <a:p>
            <a:endParaRPr lang="de-DE" dirty="0"/>
          </a:p>
        </p:txBody>
      </p:sp>
    </p:spTree>
    <p:extLst>
      <p:ext uri="{BB962C8B-B14F-4D97-AF65-F5344CB8AC3E}">
        <p14:creationId xmlns:p14="http://schemas.microsoft.com/office/powerpoint/2010/main" val="141889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b="1" dirty="0" smtClean="0">
                <a:solidFill>
                  <a:srgbClr val="92D050"/>
                </a:solidFill>
              </a:rPr>
              <a:t>Profile der Gemeinschaftsschule</a:t>
            </a:r>
            <a:endParaRPr lang="de-DE" sz="4000" b="1" dirty="0">
              <a:solidFill>
                <a:srgbClr val="92D050"/>
              </a:solidFill>
            </a:endParaRPr>
          </a:p>
        </p:txBody>
      </p:sp>
      <p:graphicFrame>
        <p:nvGraphicFramePr>
          <p:cNvPr id="5" name="Inhaltsplatzhalter 4"/>
          <p:cNvGraphicFramePr>
            <a:graphicFrameLocks noGrp="1"/>
          </p:cNvGraphicFramePr>
          <p:nvPr>
            <p:ph sz="quarter" idx="1"/>
            <p:extLst>
              <p:ext uri="{D42A27DB-BD31-4B8C-83A1-F6EECF244321}">
                <p14:modId xmlns:p14="http://schemas.microsoft.com/office/powerpoint/2010/main" val="3084879025"/>
              </p:ext>
            </p:extLst>
          </p:nvPr>
        </p:nvGraphicFramePr>
        <p:xfrm>
          <a:off x="301625" y="1296088"/>
          <a:ext cx="8504239" cy="5223035"/>
        </p:xfrm>
        <a:graphic>
          <a:graphicData uri="http://schemas.openxmlformats.org/drawingml/2006/table">
            <a:tbl>
              <a:tblPr firstRow="1" bandRow="1">
                <a:tableStyleId>{5C22544A-7EE6-4342-B048-85BDC9FD1C3A}</a:tableStyleId>
              </a:tblPr>
              <a:tblGrid>
                <a:gridCol w="3046239">
                  <a:extLst>
                    <a:ext uri="{9D8B030D-6E8A-4147-A177-3AD203B41FA5}">
                      <a16:colId xmlns:a16="http://schemas.microsoft.com/office/drawing/2014/main" val="20000"/>
                    </a:ext>
                  </a:extLst>
                </a:gridCol>
                <a:gridCol w="1364500">
                  <a:extLst>
                    <a:ext uri="{9D8B030D-6E8A-4147-A177-3AD203B41FA5}">
                      <a16:colId xmlns:a16="http://schemas.microsoft.com/office/drawing/2014/main" val="20001"/>
                    </a:ext>
                  </a:extLst>
                </a:gridCol>
                <a:gridCol w="1364500">
                  <a:extLst>
                    <a:ext uri="{9D8B030D-6E8A-4147-A177-3AD203B41FA5}">
                      <a16:colId xmlns:a16="http://schemas.microsoft.com/office/drawing/2014/main" val="2366413167"/>
                    </a:ext>
                  </a:extLst>
                </a:gridCol>
                <a:gridCol w="1364500">
                  <a:extLst>
                    <a:ext uri="{9D8B030D-6E8A-4147-A177-3AD203B41FA5}">
                      <a16:colId xmlns:a16="http://schemas.microsoft.com/office/drawing/2014/main" val="2054692156"/>
                    </a:ext>
                  </a:extLst>
                </a:gridCol>
                <a:gridCol w="1364500">
                  <a:extLst>
                    <a:ext uri="{9D8B030D-6E8A-4147-A177-3AD203B41FA5}">
                      <a16:colId xmlns:a16="http://schemas.microsoft.com/office/drawing/2014/main" val="723972116"/>
                    </a:ext>
                  </a:extLst>
                </a:gridCol>
              </a:tblGrid>
              <a:tr h="432378">
                <a:tc>
                  <a:txBody>
                    <a:bodyPr/>
                    <a:lstStyle/>
                    <a:p>
                      <a:r>
                        <a:rPr lang="de-DE" sz="2400" dirty="0" smtClean="0"/>
                        <a:t>Wie in der Realschule</a:t>
                      </a:r>
                      <a:endParaRPr lang="de-DE" sz="2400" dirty="0"/>
                    </a:p>
                  </a:txBody>
                  <a:tcPr>
                    <a:solidFill>
                      <a:srgbClr val="00B050"/>
                    </a:solidFill>
                  </a:tcPr>
                </a:tc>
                <a:tc gridSpan="4">
                  <a:txBody>
                    <a:bodyPr/>
                    <a:lstStyle/>
                    <a:p>
                      <a:r>
                        <a:rPr lang="de-DE" sz="2400" dirty="0" smtClean="0"/>
                        <a:t>Wie im Gymnasium</a:t>
                      </a:r>
                      <a:endParaRPr lang="de-DE" sz="2400" dirty="0"/>
                    </a:p>
                  </a:txBody>
                  <a:tcPr>
                    <a:solidFill>
                      <a:srgbClr val="00B05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2200037">
                <a:tc rowSpan="5">
                  <a:txBody>
                    <a:bodyPr/>
                    <a:lstStyle/>
                    <a:p>
                      <a:r>
                        <a:rPr kumimoji="0" lang="de-DE" sz="2400" b="0" i="0" u="none" strike="noStrike" kern="1200" baseline="0" dirty="0" smtClean="0">
                          <a:solidFill>
                            <a:schemeClr val="dk1"/>
                          </a:solidFill>
                          <a:latin typeface="+mn-lt"/>
                          <a:ea typeface="+mn-ea"/>
                          <a:cs typeface="+mn-cs"/>
                        </a:rPr>
                        <a:t>Klasse 7 Wahlpflichtfach</a:t>
                      </a:r>
                    </a:p>
                    <a:p>
                      <a:endParaRPr kumimoji="0" lang="de-DE" sz="2400" b="0" i="0" u="none" strike="noStrike" kern="1200" baseline="0" dirty="0" smtClean="0">
                        <a:solidFill>
                          <a:schemeClr val="dk1"/>
                        </a:solidFill>
                        <a:latin typeface="+mn-lt"/>
                        <a:ea typeface="+mn-ea"/>
                        <a:cs typeface="+mn-cs"/>
                      </a:endParaRPr>
                    </a:p>
                    <a:p>
                      <a:pPr marL="285750" indent="-28575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Technik </a:t>
                      </a:r>
                    </a:p>
                    <a:p>
                      <a:pPr marL="285750" indent="-28575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 Alltagskultur,  </a:t>
                      </a:r>
                    </a:p>
                    <a:p>
                      <a:r>
                        <a:rPr kumimoji="0" lang="de-DE" sz="2400" b="0" i="0" u="none" strike="noStrike" kern="1200" baseline="0" dirty="0" smtClean="0">
                          <a:solidFill>
                            <a:schemeClr val="dk1"/>
                          </a:solidFill>
                          <a:latin typeface="+mn-lt"/>
                          <a:ea typeface="+mn-ea"/>
                          <a:cs typeface="+mn-cs"/>
                        </a:rPr>
                        <a:t>     Ernährung, </a:t>
                      </a:r>
                    </a:p>
                    <a:p>
                      <a:r>
                        <a:rPr kumimoji="0" lang="de-DE" sz="2400" b="0" i="0" u="none" strike="noStrike" kern="1200" baseline="0" dirty="0" smtClean="0">
                          <a:solidFill>
                            <a:schemeClr val="dk1"/>
                          </a:solidFill>
                          <a:latin typeface="+mn-lt"/>
                          <a:ea typeface="+mn-ea"/>
                          <a:cs typeface="+mn-cs"/>
                        </a:rPr>
                        <a:t>     Soziales (AES)</a:t>
                      </a:r>
                    </a:p>
                    <a:p>
                      <a:pPr marL="342900" indent="-34290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Französisch (ab Klasse 6) </a:t>
                      </a:r>
                    </a:p>
                    <a:p>
                      <a:endParaRPr lang="de-DE" sz="2400" dirty="0"/>
                    </a:p>
                  </a:txBody>
                  <a:tcPr>
                    <a:solidFill>
                      <a:srgbClr val="92D050"/>
                    </a:solidFill>
                  </a:tcPr>
                </a:tc>
                <a:tc gridSpan="4">
                  <a:txBody>
                    <a:bodyPr/>
                    <a:lstStyle/>
                    <a:p>
                      <a:r>
                        <a:rPr lang="de-DE" sz="2400" dirty="0" smtClean="0"/>
                        <a:t>Klasse 8 Profilfach</a:t>
                      </a:r>
                    </a:p>
                    <a:p>
                      <a:pPr marL="285750" indent="-28575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Naturwissenschaft und Technik  </a:t>
                      </a:r>
                    </a:p>
                    <a:p>
                      <a:pPr marL="285750" indent="-28575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Kunst</a:t>
                      </a:r>
                    </a:p>
                    <a:p>
                      <a:pPr marL="285750" indent="-285750">
                        <a:buFont typeface="Arial" panose="020B0604020202020204" pitchFamily="34" charset="0"/>
                        <a:buChar char="•"/>
                      </a:pPr>
                      <a:r>
                        <a:rPr kumimoji="0" lang="de-DE" sz="2400" b="0" i="0" u="none" strike="noStrike" kern="1200" baseline="0" dirty="0" smtClean="0">
                          <a:solidFill>
                            <a:schemeClr val="dk1"/>
                          </a:solidFill>
                          <a:latin typeface="+mn-lt"/>
                          <a:ea typeface="+mn-ea"/>
                          <a:cs typeface="+mn-cs"/>
                        </a:rPr>
                        <a:t>Spanisch </a:t>
                      </a:r>
                    </a:p>
                  </a:txBody>
                  <a:tcP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550009">
                <a:tc vMerge="1">
                  <a:txBody>
                    <a:bodyPr/>
                    <a:lstStyle/>
                    <a:p>
                      <a:endParaRPr lang="de-DE"/>
                    </a:p>
                  </a:txBody>
                  <a:tcPr/>
                </a:tc>
                <a:tc>
                  <a:txBody>
                    <a:bodyPr/>
                    <a:lstStyle/>
                    <a:p>
                      <a:r>
                        <a:rPr lang="de-DE" sz="2400" b="1" dirty="0" smtClean="0"/>
                        <a:t>ESS</a:t>
                      </a:r>
                      <a:endParaRPr lang="de-DE" sz="2400" b="1" dirty="0"/>
                    </a:p>
                  </a:txBody>
                  <a:tcPr>
                    <a:solidFill>
                      <a:srgbClr val="92D050"/>
                    </a:solidFill>
                  </a:tcPr>
                </a:tc>
                <a:tc>
                  <a:txBody>
                    <a:bodyPr/>
                    <a:lstStyle/>
                    <a:p>
                      <a:r>
                        <a:rPr lang="de-DE" sz="2400" b="1" dirty="0" smtClean="0"/>
                        <a:t>FFG</a:t>
                      </a:r>
                      <a:endParaRPr lang="de-DE" sz="2400" b="1" dirty="0"/>
                    </a:p>
                  </a:txBody>
                  <a:tcPr>
                    <a:solidFill>
                      <a:srgbClr val="92D050"/>
                    </a:solidFill>
                  </a:tcPr>
                </a:tc>
                <a:tc>
                  <a:txBody>
                    <a:bodyPr/>
                    <a:lstStyle/>
                    <a:p>
                      <a:r>
                        <a:rPr lang="de-DE" sz="2400" b="1" dirty="0" smtClean="0"/>
                        <a:t>FHG</a:t>
                      </a:r>
                      <a:endParaRPr lang="de-DE" sz="2400" b="1" dirty="0"/>
                    </a:p>
                  </a:txBody>
                  <a:tcPr>
                    <a:solidFill>
                      <a:srgbClr val="92D050"/>
                    </a:solidFill>
                  </a:tcPr>
                </a:tc>
                <a:tc>
                  <a:txBody>
                    <a:bodyPr/>
                    <a:lstStyle/>
                    <a:p>
                      <a:r>
                        <a:rPr lang="de-DE" sz="2400" b="1" dirty="0" smtClean="0"/>
                        <a:t>MSG</a:t>
                      </a:r>
                      <a:endParaRPr lang="de-DE" sz="2400" b="1" dirty="0"/>
                    </a:p>
                  </a:txBody>
                  <a:tcPr>
                    <a:solidFill>
                      <a:srgbClr val="92D050"/>
                    </a:solidFill>
                  </a:tcPr>
                </a:tc>
                <a:extLst>
                  <a:ext uri="{0D108BD9-81ED-4DB2-BD59-A6C34878D82A}">
                    <a16:rowId xmlns:a16="http://schemas.microsoft.com/office/drawing/2014/main" val="413187788"/>
                  </a:ext>
                </a:extLst>
              </a:tr>
              <a:tr h="550010">
                <a:tc vMerge="1">
                  <a:txBody>
                    <a:bodyPr/>
                    <a:lstStyle/>
                    <a:p>
                      <a:endParaRPr lang="de-DE"/>
                    </a:p>
                  </a:txBody>
                  <a:tcPr/>
                </a:tc>
                <a:tc>
                  <a:txBody>
                    <a:bodyPr/>
                    <a:lstStyle/>
                    <a:p>
                      <a:r>
                        <a:rPr lang="de-DE" sz="2400" dirty="0" smtClean="0"/>
                        <a:t>NWT</a:t>
                      </a:r>
                      <a:endParaRPr lang="de-DE" sz="2400" dirty="0"/>
                    </a:p>
                  </a:txBody>
                  <a:tcPr>
                    <a:solidFill>
                      <a:srgbClr val="92D050"/>
                    </a:solidFill>
                  </a:tcPr>
                </a:tc>
                <a:tc>
                  <a:txBody>
                    <a:bodyPr/>
                    <a:lstStyle/>
                    <a:p>
                      <a:r>
                        <a:rPr lang="de-DE" sz="2400" dirty="0" smtClean="0"/>
                        <a:t>NWT</a:t>
                      </a:r>
                      <a:endParaRPr lang="de-DE" sz="2400" dirty="0"/>
                    </a:p>
                  </a:txBody>
                  <a:tcPr>
                    <a:solidFill>
                      <a:srgbClr val="92D050"/>
                    </a:solidFill>
                  </a:tcPr>
                </a:tc>
                <a:tc>
                  <a:txBody>
                    <a:bodyPr/>
                    <a:lstStyle/>
                    <a:p>
                      <a:r>
                        <a:rPr lang="de-DE" sz="2400" dirty="0" smtClean="0"/>
                        <a:t>NWT</a:t>
                      </a:r>
                      <a:endParaRPr lang="de-DE" sz="2400" dirty="0"/>
                    </a:p>
                  </a:txBody>
                  <a:tcPr>
                    <a:solidFill>
                      <a:srgbClr val="92D050"/>
                    </a:solidFill>
                  </a:tcPr>
                </a:tc>
                <a:tc>
                  <a:txBody>
                    <a:bodyPr/>
                    <a:lstStyle/>
                    <a:p>
                      <a:r>
                        <a:rPr lang="de-DE" sz="2400" dirty="0" smtClean="0"/>
                        <a:t>NWT</a:t>
                      </a:r>
                      <a:endParaRPr lang="de-DE" sz="2400" dirty="0"/>
                    </a:p>
                  </a:txBody>
                  <a:tcPr>
                    <a:solidFill>
                      <a:srgbClr val="92D050"/>
                    </a:solidFill>
                  </a:tcPr>
                </a:tc>
                <a:extLst>
                  <a:ext uri="{0D108BD9-81ED-4DB2-BD59-A6C34878D82A}">
                    <a16:rowId xmlns:a16="http://schemas.microsoft.com/office/drawing/2014/main" val="460495357"/>
                  </a:ext>
                </a:extLst>
              </a:tr>
              <a:tr h="550010">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baseline="0" dirty="0" smtClean="0">
                          <a:solidFill>
                            <a:schemeClr val="dk1"/>
                          </a:solidFill>
                          <a:latin typeface="+mn-lt"/>
                          <a:ea typeface="+mn-ea"/>
                          <a:cs typeface="+mn-cs"/>
                        </a:rPr>
                        <a:t>Kunst</a:t>
                      </a:r>
                      <a:endParaRPr lang="de-DE" sz="2400" dirty="0" smtClean="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baseline="0" dirty="0" smtClean="0">
                          <a:solidFill>
                            <a:schemeClr val="dk1"/>
                          </a:solidFill>
                          <a:latin typeface="+mn-lt"/>
                          <a:ea typeface="+mn-ea"/>
                          <a:cs typeface="+mn-cs"/>
                        </a:rPr>
                        <a:t>Kunst</a:t>
                      </a:r>
                      <a:endParaRPr lang="de-DE" sz="2400" dirty="0" smtClean="0"/>
                    </a:p>
                  </a:txBody>
                  <a:tcPr>
                    <a:solidFill>
                      <a:srgbClr val="92D050"/>
                    </a:solidFill>
                  </a:tcPr>
                </a:tc>
                <a:tc>
                  <a:txBody>
                    <a:bodyPr/>
                    <a:lstStyle/>
                    <a:p>
                      <a:r>
                        <a:rPr lang="de-DE" sz="2400" smtClean="0"/>
                        <a:t>Sport</a:t>
                      </a:r>
                      <a:endParaRPr lang="de-DE" sz="2400" dirty="0"/>
                    </a:p>
                  </a:txBody>
                  <a:tcPr>
                    <a:solidFill>
                      <a:srgbClr val="92D050"/>
                    </a:solidFill>
                  </a:tcPr>
                </a:tc>
                <a:tc>
                  <a:txBody>
                    <a:bodyPr/>
                    <a:lstStyle/>
                    <a:p>
                      <a:r>
                        <a:rPr lang="de-DE" sz="2400" dirty="0" smtClean="0"/>
                        <a:t>Sport</a:t>
                      </a:r>
                      <a:endParaRPr lang="de-DE" sz="2400" dirty="0"/>
                    </a:p>
                  </a:txBody>
                  <a:tcPr>
                    <a:solidFill>
                      <a:srgbClr val="92D050"/>
                    </a:solidFill>
                  </a:tcPr>
                </a:tc>
                <a:extLst>
                  <a:ext uri="{0D108BD9-81ED-4DB2-BD59-A6C34878D82A}">
                    <a16:rowId xmlns:a16="http://schemas.microsoft.com/office/drawing/2014/main" val="1430042244"/>
                  </a:ext>
                </a:extLst>
              </a:tr>
              <a:tr h="550009">
                <a:tc vMerge="1">
                  <a:txBody>
                    <a:bodyPr/>
                    <a:lstStyle/>
                    <a:p>
                      <a:endParaRPr lang="de-DE"/>
                    </a:p>
                  </a:txBody>
                  <a:tcPr/>
                </a:tc>
                <a:tc>
                  <a:txBody>
                    <a:bodyPr/>
                    <a:lstStyle/>
                    <a:p>
                      <a:r>
                        <a:rPr lang="de-DE" sz="2400" dirty="0" smtClean="0"/>
                        <a:t>Spanisch</a:t>
                      </a:r>
                      <a:endParaRPr lang="de-DE" sz="2400"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baseline="0" dirty="0" smtClean="0">
                          <a:solidFill>
                            <a:schemeClr val="dk1"/>
                          </a:solidFill>
                          <a:latin typeface="+mn-lt"/>
                          <a:ea typeface="+mn-ea"/>
                          <a:cs typeface="+mn-cs"/>
                        </a:rPr>
                        <a:t>IMP</a:t>
                      </a:r>
                      <a:endParaRPr lang="de-DE" sz="2400" dirty="0" smtClean="0"/>
                    </a:p>
                  </a:txBody>
                  <a:tcPr>
                    <a:solidFill>
                      <a:srgbClr val="92D050"/>
                    </a:solidFill>
                  </a:tcPr>
                </a:tc>
                <a:tc>
                  <a:txBody>
                    <a:bodyPr/>
                    <a:lstStyle/>
                    <a:p>
                      <a:endParaRPr lang="de-DE" sz="2400" dirty="0"/>
                    </a:p>
                  </a:txBody>
                  <a:tcPr>
                    <a:solidFill>
                      <a:srgbClr val="92D050"/>
                    </a:solidFill>
                  </a:tcPr>
                </a:tc>
                <a:tc>
                  <a:txBody>
                    <a:bodyPr/>
                    <a:lstStyle/>
                    <a:p>
                      <a:r>
                        <a:rPr lang="de-DE" sz="2400" smtClean="0"/>
                        <a:t>Spanisch</a:t>
                      </a:r>
                      <a:endParaRPr lang="de-DE" sz="2400" dirty="0"/>
                    </a:p>
                  </a:txBody>
                  <a:tcPr>
                    <a:solidFill>
                      <a:srgbClr val="92D050"/>
                    </a:solidFill>
                  </a:tcPr>
                </a:tc>
                <a:extLst>
                  <a:ext uri="{0D108BD9-81ED-4DB2-BD59-A6C34878D82A}">
                    <a16:rowId xmlns:a16="http://schemas.microsoft.com/office/drawing/2014/main" val="254896570"/>
                  </a:ext>
                </a:extLst>
              </a:tr>
              <a:tr h="345902">
                <a:tc>
                  <a:txBody>
                    <a:bodyPr/>
                    <a:lstStyle/>
                    <a:p>
                      <a:endParaRPr lang="de-DE" dirty="0"/>
                    </a:p>
                  </a:txBody>
                  <a:tcPr/>
                </a:tc>
                <a:tc gridSpan="4">
                  <a:txBody>
                    <a:bodyPr/>
                    <a:lstStyle/>
                    <a:p>
                      <a:endParaRPr lang="de-DE" dirty="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bl>
          </a:graphicData>
        </a:graphic>
      </p:graphicFrame>
      <p:sp>
        <p:nvSpPr>
          <p:cNvPr id="3" name="Textfeld 2"/>
          <p:cNvSpPr txBox="1"/>
          <p:nvPr/>
        </p:nvSpPr>
        <p:spPr>
          <a:xfrm>
            <a:off x="2267744" y="6143421"/>
            <a:ext cx="5256584" cy="461665"/>
          </a:xfrm>
          <a:prstGeom prst="rect">
            <a:avLst/>
          </a:prstGeom>
          <a:noFill/>
        </p:spPr>
        <p:txBody>
          <a:bodyPr wrap="square" rtlCol="0">
            <a:spAutoFit/>
          </a:bodyPr>
          <a:lstStyle/>
          <a:p>
            <a:r>
              <a:rPr lang="de-DE" sz="2400" dirty="0" smtClean="0"/>
              <a:t>Starke Profile für starke Schüler</a:t>
            </a:r>
          </a:p>
        </p:txBody>
      </p:sp>
    </p:spTree>
    <p:extLst>
      <p:ext uri="{BB962C8B-B14F-4D97-AF65-F5344CB8AC3E}">
        <p14:creationId xmlns:p14="http://schemas.microsoft.com/office/powerpoint/2010/main" val="1053001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b="1" dirty="0" smtClean="0">
                <a:solidFill>
                  <a:srgbClr val="92D050"/>
                </a:solidFill>
              </a:rPr>
              <a:t>Fremdsprachen</a:t>
            </a:r>
            <a:endParaRPr lang="de-DE" sz="4000" b="1" dirty="0">
              <a:solidFill>
                <a:srgbClr val="92D050"/>
              </a:solidFill>
            </a:endParaRPr>
          </a:p>
        </p:txBody>
      </p:sp>
      <p:sp>
        <p:nvSpPr>
          <p:cNvPr id="3" name="Inhaltsplatzhalter 2"/>
          <p:cNvSpPr>
            <a:spLocks noGrp="1"/>
          </p:cNvSpPr>
          <p:nvPr>
            <p:ph idx="1"/>
          </p:nvPr>
        </p:nvSpPr>
        <p:spPr>
          <a:xfrm>
            <a:off x="301752" y="1340768"/>
            <a:ext cx="3550168" cy="4572000"/>
          </a:xfrm>
        </p:spPr>
        <p:txBody>
          <a:bodyPr>
            <a:normAutofit fontScale="70000" lnSpcReduction="20000"/>
          </a:bodyPr>
          <a:lstStyle/>
          <a:p>
            <a:endParaRPr lang="de-DE" dirty="0"/>
          </a:p>
          <a:p>
            <a:r>
              <a:rPr lang="de-DE" dirty="0" smtClean="0"/>
              <a:t>Englisch </a:t>
            </a:r>
            <a:r>
              <a:rPr lang="de-DE" dirty="0"/>
              <a:t>ab Klasse 5 </a:t>
            </a:r>
            <a:endParaRPr lang="de-DE" dirty="0" smtClean="0"/>
          </a:p>
          <a:p>
            <a:pPr marL="0" indent="0">
              <a:buNone/>
            </a:pPr>
            <a:endParaRPr lang="de-DE" dirty="0"/>
          </a:p>
          <a:p>
            <a:r>
              <a:rPr lang="de-DE" dirty="0" smtClean="0"/>
              <a:t>Französisch </a:t>
            </a:r>
            <a:r>
              <a:rPr lang="de-DE" dirty="0"/>
              <a:t>als </a:t>
            </a:r>
            <a:r>
              <a:rPr lang="de-DE" dirty="0" smtClean="0"/>
              <a:t>2</a:t>
            </a:r>
            <a:r>
              <a:rPr lang="de-DE" dirty="0"/>
              <a:t>. Fremdsprache ab Klasse 6 </a:t>
            </a:r>
            <a:r>
              <a:rPr lang="de-DE" dirty="0" smtClean="0"/>
              <a:t> oder 5</a:t>
            </a:r>
            <a:endParaRPr lang="de-DE" dirty="0"/>
          </a:p>
          <a:p>
            <a:endParaRPr lang="de-DE" dirty="0" smtClean="0"/>
          </a:p>
          <a:p>
            <a:r>
              <a:rPr lang="de-DE" dirty="0" smtClean="0"/>
              <a:t>Spanisch </a:t>
            </a:r>
            <a:r>
              <a:rPr lang="de-DE" dirty="0"/>
              <a:t>als 3. Fremdsprache </a:t>
            </a:r>
            <a:r>
              <a:rPr lang="de-DE" dirty="0" smtClean="0"/>
              <a:t>ab </a:t>
            </a:r>
            <a:r>
              <a:rPr lang="de-DE" dirty="0"/>
              <a:t>Klasse 8 möglich für die </a:t>
            </a:r>
            <a:r>
              <a:rPr lang="de-DE" dirty="0" smtClean="0"/>
              <a:t>Kinder</a:t>
            </a:r>
            <a:r>
              <a:rPr lang="de-DE" dirty="0"/>
              <a:t>, die bereits Französisch </a:t>
            </a:r>
            <a:r>
              <a:rPr lang="de-DE" dirty="0" smtClean="0"/>
              <a:t>lernen </a:t>
            </a:r>
            <a:r>
              <a:rPr lang="de-DE" dirty="0"/>
              <a:t>(sofern es von der Schule </a:t>
            </a:r>
            <a:r>
              <a:rPr lang="de-DE" dirty="0" smtClean="0"/>
              <a:t>angeboten </a:t>
            </a:r>
            <a:r>
              <a:rPr lang="de-DE" dirty="0"/>
              <a:t>wird)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33525"/>
            <a:ext cx="50673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048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628800"/>
            <a:ext cx="3264363" cy="2448272"/>
          </a:xfrm>
          <a:prstGeom prst="rect">
            <a:avLst/>
          </a:prstGeom>
        </p:spPr>
      </p:pic>
      <p:sp>
        <p:nvSpPr>
          <p:cNvPr id="2" name="Titel 1"/>
          <p:cNvSpPr>
            <a:spLocks noGrp="1"/>
          </p:cNvSpPr>
          <p:nvPr>
            <p:ph type="title"/>
          </p:nvPr>
        </p:nvSpPr>
        <p:spPr>
          <a:xfrm>
            <a:off x="430088" y="476672"/>
            <a:ext cx="8534400" cy="538137"/>
          </a:xfrm>
          <a:noFill/>
        </p:spPr>
        <p:txBody>
          <a:bodyPr>
            <a:normAutofit fontScale="90000"/>
          </a:bodyPr>
          <a:lstStyle/>
          <a:p>
            <a:r>
              <a:rPr lang="de-DE" b="1" dirty="0" smtClean="0">
                <a:solidFill>
                  <a:srgbClr val="92D050"/>
                </a:solidFill>
              </a:rPr>
              <a:t>Eine besondere Lernumgebung für die Bedürfnisse Ihres Kindes</a:t>
            </a:r>
            <a:endParaRPr lang="de-DE" b="1" dirty="0">
              <a:solidFill>
                <a:srgbClr val="92D050"/>
              </a:solidFill>
            </a:endParaRPr>
          </a:p>
        </p:txBody>
      </p:sp>
      <p:sp>
        <p:nvSpPr>
          <p:cNvPr id="6" name="Inhaltsplatzhalter 5"/>
          <p:cNvSpPr>
            <a:spLocks noGrp="1"/>
          </p:cNvSpPr>
          <p:nvPr>
            <p:ph idx="1"/>
          </p:nvPr>
        </p:nvSpPr>
        <p:spPr>
          <a:xfrm>
            <a:off x="455880" y="1556792"/>
            <a:ext cx="8503920" cy="4572000"/>
          </a:xfrm>
        </p:spPr>
        <p:txBody>
          <a:bodyPr/>
          <a:lstStyle/>
          <a:p>
            <a:r>
              <a:rPr lang="de-DE" dirty="0" smtClean="0"/>
              <a:t>Ruhe </a:t>
            </a:r>
            <a:r>
              <a:rPr lang="de-DE" dirty="0"/>
              <a:t>und Konzentration </a:t>
            </a:r>
            <a:endParaRPr lang="de-DE" dirty="0" smtClean="0"/>
          </a:p>
          <a:p>
            <a:r>
              <a:rPr lang="de-DE" dirty="0"/>
              <a:t>intensive </a:t>
            </a:r>
            <a:r>
              <a:rPr lang="de-DE" dirty="0" smtClean="0"/>
              <a:t>Gruppenarbeit</a:t>
            </a:r>
          </a:p>
          <a:p>
            <a:r>
              <a:rPr lang="de-DE" dirty="0" err="1" smtClean="0"/>
              <a:t>Erklärphasen</a:t>
            </a:r>
            <a:endParaRPr lang="de-DE" dirty="0" smtClean="0"/>
          </a:p>
          <a:p>
            <a:r>
              <a:rPr lang="de-DE" dirty="0" smtClean="0"/>
              <a:t>Klassenunterricht</a:t>
            </a:r>
            <a:endParaRPr lang="de-DE" dirty="0"/>
          </a:p>
          <a:p>
            <a:endParaRPr lang="de-DE" dirty="0"/>
          </a:p>
        </p:txBody>
      </p:sp>
      <p:pic>
        <p:nvPicPr>
          <p:cNvPr id="3" name="Grafik 2"/>
          <p:cNvPicPr>
            <a:picLocks noChangeAspect="1"/>
          </p:cNvPicPr>
          <p:nvPr/>
        </p:nvPicPr>
        <p:blipFill>
          <a:blip r:embed="rId4"/>
          <a:stretch>
            <a:fillRect/>
          </a:stretch>
        </p:blipFill>
        <p:spPr>
          <a:xfrm>
            <a:off x="4357221" y="3140968"/>
            <a:ext cx="4029805" cy="302387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97" y="4221088"/>
            <a:ext cx="439578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84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rgbClr val="92D050"/>
                </a:solidFill>
              </a:rPr>
              <a:t>T</a:t>
            </a:r>
            <a:r>
              <a:rPr lang="de-DE" sz="4000" dirty="0" smtClean="0">
                <a:solidFill>
                  <a:srgbClr val="92D050"/>
                </a:solidFill>
              </a:rPr>
              <a:t>agesabläufe</a:t>
            </a:r>
            <a:endParaRPr lang="de-DE" sz="4000" dirty="0">
              <a:solidFill>
                <a:srgbClr val="92D050"/>
              </a:solidFill>
            </a:endParaRPr>
          </a:p>
        </p:txBody>
      </p:sp>
      <p:sp>
        <p:nvSpPr>
          <p:cNvPr id="3" name="Inhaltsplatzhalter 2"/>
          <p:cNvSpPr>
            <a:spLocks noGrp="1"/>
          </p:cNvSpPr>
          <p:nvPr>
            <p:ph idx="1"/>
          </p:nvPr>
        </p:nvSpPr>
        <p:spPr>
          <a:xfrm>
            <a:off x="301752" y="1527048"/>
            <a:ext cx="3622176" cy="4572000"/>
          </a:xfrm>
        </p:spPr>
        <p:txBody>
          <a:bodyPr>
            <a:normAutofit/>
          </a:bodyPr>
          <a:lstStyle/>
          <a:p>
            <a:endParaRPr lang="de-DE" sz="2400" dirty="0"/>
          </a:p>
          <a:p>
            <a:r>
              <a:rPr lang="de-DE" sz="2400" dirty="0" smtClean="0"/>
              <a:t>Die </a:t>
            </a:r>
            <a:r>
              <a:rPr lang="de-DE" sz="2400" dirty="0"/>
              <a:t>Gemeinschaftsschule ist eine verbindliche Ganztagsschule </a:t>
            </a:r>
            <a:endParaRPr lang="de-DE" sz="2400" dirty="0" smtClean="0"/>
          </a:p>
          <a:p>
            <a:r>
              <a:rPr lang="de-DE" sz="2400" dirty="0" smtClean="0"/>
              <a:t>3 oder 4 Tage á </a:t>
            </a:r>
            <a:r>
              <a:rPr lang="de-DE" sz="2400" dirty="0"/>
              <a:t>8 Zeitstunden </a:t>
            </a:r>
            <a:r>
              <a:rPr lang="de-DE" sz="2400" dirty="0" smtClean="0"/>
              <a:t> </a:t>
            </a:r>
            <a:endParaRPr lang="de-DE" sz="2400" dirty="0"/>
          </a:p>
          <a:p>
            <a:endParaRPr lang="de-DE" sz="2400" dirty="0"/>
          </a:p>
        </p:txBody>
      </p:sp>
      <p:graphicFrame>
        <p:nvGraphicFramePr>
          <p:cNvPr id="4" name="Tabelle 3"/>
          <p:cNvGraphicFramePr>
            <a:graphicFrameLocks noGrp="1"/>
          </p:cNvGraphicFramePr>
          <p:nvPr>
            <p:extLst>
              <p:ext uri="{D42A27DB-BD31-4B8C-83A1-F6EECF244321}">
                <p14:modId xmlns:p14="http://schemas.microsoft.com/office/powerpoint/2010/main" val="4007491236"/>
              </p:ext>
            </p:extLst>
          </p:nvPr>
        </p:nvGraphicFramePr>
        <p:xfrm>
          <a:off x="4644008" y="1556792"/>
          <a:ext cx="3528392" cy="4598991"/>
        </p:xfrm>
        <a:graphic>
          <a:graphicData uri="http://schemas.openxmlformats.org/drawingml/2006/table">
            <a:tbl>
              <a:tblPr/>
              <a:tblGrid>
                <a:gridCol w="3528392">
                  <a:extLst>
                    <a:ext uri="{9D8B030D-6E8A-4147-A177-3AD203B41FA5}">
                      <a16:colId xmlns:a16="http://schemas.microsoft.com/office/drawing/2014/main" val="20000"/>
                    </a:ext>
                  </a:extLst>
                </a:gridCol>
              </a:tblGrid>
              <a:tr h="170333">
                <a:tc>
                  <a:txBody>
                    <a:bodyPr/>
                    <a:lstStyle/>
                    <a:p>
                      <a:pPr algn="l">
                        <a:spcAft>
                          <a:spcPts val="0"/>
                        </a:spcAft>
                      </a:pPr>
                      <a:r>
                        <a:rPr lang="de-DE" sz="1100" dirty="0">
                          <a:effectLst/>
                          <a:latin typeface="Times New Roman"/>
                          <a:ea typeface="Times New Roman"/>
                        </a:rPr>
                        <a:t> </a:t>
                      </a: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0666">
                <a:tc>
                  <a:txBody>
                    <a:bodyPr/>
                    <a:lstStyle/>
                    <a:p>
                      <a:pPr algn="l">
                        <a:spcAft>
                          <a:spcPts val="0"/>
                        </a:spcAft>
                      </a:pPr>
                      <a:r>
                        <a:rPr lang="de-DE" sz="1800" dirty="0">
                          <a:effectLst/>
                          <a:latin typeface="Times New Roman"/>
                          <a:ea typeface="Times New Roman"/>
                        </a:rPr>
                        <a:t>Offener </a:t>
                      </a:r>
                      <a:r>
                        <a:rPr lang="de-DE" sz="1800" dirty="0" smtClean="0">
                          <a:effectLst/>
                          <a:latin typeface="Times New Roman"/>
                          <a:ea typeface="Times New Roman"/>
                        </a:rPr>
                        <a:t>Anfang  </a:t>
                      </a:r>
                      <a:r>
                        <a:rPr lang="de-DE" sz="1800" dirty="0">
                          <a:effectLst/>
                          <a:latin typeface="Times New Roman"/>
                          <a:ea typeface="Times New Roman"/>
                        </a:rPr>
                        <a:t>7.50-8.00</a:t>
                      </a: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40666">
                <a:tc>
                  <a:txBody>
                    <a:bodyPr/>
                    <a:lstStyle/>
                    <a:p>
                      <a:pPr algn="l">
                        <a:spcAft>
                          <a:spcPts val="0"/>
                        </a:spcAft>
                      </a:pPr>
                      <a:r>
                        <a:rPr lang="de-DE" sz="1800" dirty="0">
                          <a:effectLst/>
                          <a:latin typeface="Times New Roman"/>
                          <a:ea typeface="Times New Roman"/>
                        </a:rPr>
                        <a:t>1      </a:t>
                      </a:r>
                      <a:r>
                        <a:rPr lang="de-DE" sz="1800" dirty="0" smtClean="0">
                          <a:effectLst/>
                          <a:latin typeface="Times New Roman"/>
                          <a:ea typeface="Times New Roman"/>
                        </a:rPr>
                        <a:t>                    8.00-8.45</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0666">
                <a:tc>
                  <a:txBody>
                    <a:bodyPr/>
                    <a:lstStyle/>
                    <a:p>
                      <a:pPr algn="l">
                        <a:spcAft>
                          <a:spcPts val="0"/>
                        </a:spcAft>
                      </a:pPr>
                      <a:r>
                        <a:rPr lang="de-DE" sz="1800" dirty="0">
                          <a:effectLst/>
                          <a:latin typeface="Times New Roman"/>
                          <a:ea typeface="Times New Roman"/>
                        </a:rPr>
                        <a:t>2       </a:t>
                      </a:r>
                      <a:r>
                        <a:rPr lang="de-DE" sz="1800" dirty="0" smtClean="0">
                          <a:effectLst/>
                          <a:latin typeface="Times New Roman"/>
                          <a:ea typeface="Times New Roman"/>
                        </a:rPr>
                        <a:t>                   8.45-9.30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40666">
                <a:tc>
                  <a:txBody>
                    <a:bodyPr/>
                    <a:lstStyle/>
                    <a:p>
                      <a:pPr algn="l">
                        <a:spcAft>
                          <a:spcPts val="0"/>
                        </a:spcAft>
                      </a:pPr>
                      <a:r>
                        <a:rPr lang="de-DE" sz="1800" dirty="0">
                          <a:effectLst/>
                          <a:latin typeface="Times New Roman"/>
                          <a:ea typeface="Times New Roman"/>
                        </a:rPr>
                        <a:t>Pause       </a:t>
                      </a:r>
                      <a:r>
                        <a:rPr lang="de-DE" sz="1800" dirty="0" smtClean="0">
                          <a:effectLst/>
                          <a:latin typeface="Times New Roman"/>
                          <a:ea typeface="Times New Roman"/>
                        </a:rPr>
                        <a:t>            9.30-9.50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r h="340666">
                <a:tc>
                  <a:txBody>
                    <a:bodyPr/>
                    <a:lstStyle/>
                    <a:p>
                      <a:pPr algn="l">
                        <a:spcAft>
                          <a:spcPts val="0"/>
                        </a:spcAft>
                      </a:pPr>
                      <a:r>
                        <a:rPr lang="de-DE" sz="1800" dirty="0">
                          <a:effectLst/>
                          <a:latin typeface="Times New Roman"/>
                          <a:ea typeface="Times New Roman"/>
                        </a:rPr>
                        <a:t>3            </a:t>
                      </a:r>
                      <a:r>
                        <a:rPr lang="de-DE" sz="1800" baseline="0" dirty="0" smtClean="0">
                          <a:effectLst/>
                          <a:latin typeface="Times New Roman"/>
                          <a:ea typeface="Times New Roman"/>
                        </a:rPr>
                        <a:t>              </a:t>
                      </a:r>
                      <a:r>
                        <a:rPr lang="de-DE" sz="1800" dirty="0" smtClean="0">
                          <a:effectLst/>
                          <a:latin typeface="Times New Roman"/>
                          <a:ea typeface="Times New Roman"/>
                        </a:rPr>
                        <a:t>9.50-10.35</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340666">
                <a:tc>
                  <a:txBody>
                    <a:bodyPr/>
                    <a:lstStyle/>
                    <a:p>
                      <a:pPr algn="l">
                        <a:spcAft>
                          <a:spcPts val="0"/>
                        </a:spcAft>
                      </a:pPr>
                      <a:r>
                        <a:rPr lang="fr-FR" sz="1800" dirty="0">
                          <a:effectLst/>
                          <a:latin typeface="Times New Roman"/>
                          <a:ea typeface="Times New Roman"/>
                        </a:rPr>
                        <a:t>4           </a:t>
                      </a:r>
                      <a:r>
                        <a:rPr lang="de-DE" sz="1800" baseline="0" dirty="0" smtClean="0">
                          <a:effectLst/>
                          <a:latin typeface="Times New Roman"/>
                          <a:ea typeface="Times New Roman"/>
                        </a:rPr>
                        <a:t>              </a:t>
                      </a:r>
                      <a:r>
                        <a:rPr lang="fr-FR" sz="1800" dirty="0" smtClean="0">
                          <a:effectLst/>
                          <a:latin typeface="Times New Roman"/>
                          <a:ea typeface="Times New Roman"/>
                        </a:rPr>
                        <a:t>10.35-11.20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340666">
                <a:tc>
                  <a:txBody>
                    <a:bodyPr/>
                    <a:lstStyle/>
                    <a:p>
                      <a:pPr algn="l">
                        <a:spcAft>
                          <a:spcPts val="0"/>
                        </a:spcAft>
                      </a:pPr>
                      <a:r>
                        <a:rPr lang="de-DE" sz="1800" dirty="0">
                          <a:effectLst/>
                          <a:latin typeface="Times New Roman"/>
                          <a:ea typeface="Times New Roman"/>
                        </a:rPr>
                        <a:t>Pause   </a:t>
                      </a:r>
                      <a:r>
                        <a:rPr lang="de-DE" sz="1800" baseline="0" dirty="0" smtClean="0">
                          <a:effectLst/>
                          <a:latin typeface="Times New Roman"/>
                          <a:ea typeface="Times New Roman"/>
                        </a:rPr>
                        <a:t>              </a:t>
                      </a:r>
                      <a:r>
                        <a:rPr lang="de-DE" sz="1800" dirty="0" smtClean="0">
                          <a:effectLst/>
                          <a:latin typeface="Times New Roman"/>
                          <a:ea typeface="Times New Roman"/>
                        </a:rPr>
                        <a:t> 11.20-11.30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r h="340666">
                <a:tc>
                  <a:txBody>
                    <a:bodyPr/>
                    <a:lstStyle/>
                    <a:p>
                      <a:pPr algn="l">
                        <a:spcAft>
                          <a:spcPts val="0"/>
                        </a:spcAft>
                      </a:pPr>
                      <a:r>
                        <a:rPr lang="de-DE" sz="1800" dirty="0">
                          <a:effectLst/>
                          <a:latin typeface="Times New Roman"/>
                          <a:ea typeface="Times New Roman"/>
                        </a:rPr>
                        <a:t>5          </a:t>
                      </a:r>
                      <a:r>
                        <a:rPr lang="de-DE" sz="1800" baseline="0" dirty="0" smtClean="0">
                          <a:effectLst/>
                          <a:latin typeface="Times New Roman"/>
                          <a:ea typeface="Times New Roman"/>
                        </a:rPr>
                        <a:t>               </a:t>
                      </a:r>
                      <a:r>
                        <a:rPr lang="de-DE" sz="1800" dirty="0" smtClean="0">
                          <a:effectLst/>
                          <a:latin typeface="Times New Roman"/>
                          <a:ea typeface="Times New Roman"/>
                        </a:rPr>
                        <a:t>11.30-12.15</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340666">
                <a:tc>
                  <a:txBody>
                    <a:bodyPr/>
                    <a:lstStyle/>
                    <a:p>
                      <a:pPr algn="l">
                        <a:spcAft>
                          <a:spcPts val="0"/>
                        </a:spcAft>
                      </a:pPr>
                      <a:r>
                        <a:rPr lang="de-DE" sz="1800" dirty="0">
                          <a:effectLst/>
                          <a:latin typeface="Times New Roman"/>
                          <a:ea typeface="Times New Roman"/>
                        </a:rPr>
                        <a:t>6        </a:t>
                      </a:r>
                      <a:r>
                        <a:rPr lang="de-DE" sz="1800" baseline="0" dirty="0" smtClean="0">
                          <a:effectLst/>
                          <a:latin typeface="Times New Roman"/>
                          <a:ea typeface="Times New Roman"/>
                        </a:rPr>
                        <a:t>                 </a:t>
                      </a:r>
                      <a:r>
                        <a:rPr lang="de-DE" sz="1800" dirty="0" smtClean="0">
                          <a:effectLst/>
                          <a:latin typeface="Times New Roman"/>
                          <a:ea typeface="Times New Roman"/>
                        </a:rPr>
                        <a:t>12.15-13.00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r h="340666">
                <a:tc>
                  <a:txBody>
                    <a:bodyPr/>
                    <a:lstStyle/>
                    <a:p>
                      <a:pPr algn="l">
                        <a:spcAft>
                          <a:spcPts val="0"/>
                        </a:spcAft>
                      </a:pPr>
                      <a:r>
                        <a:rPr lang="it-IT" sz="1800" dirty="0" err="1" smtClean="0">
                          <a:effectLst/>
                          <a:latin typeface="Times New Roman"/>
                          <a:ea typeface="Times New Roman"/>
                        </a:rPr>
                        <a:t>Mittagspause</a:t>
                      </a:r>
                      <a:r>
                        <a:rPr lang="de-DE" sz="1800" baseline="0" dirty="0" smtClean="0">
                          <a:effectLst/>
                          <a:latin typeface="Times New Roman"/>
                          <a:ea typeface="Times New Roman"/>
                        </a:rPr>
                        <a:t>     </a:t>
                      </a:r>
                      <a:r>
                        <a:rPr lang="it-IT" sz="1800" dirty="0" smtClean="0">
                          <a:effectLst/>
                          <a:latin typeface="Times New Roman"/>
                          <a:ea typeface="Times New Roman"/>
                        </a:rPr>
                        <a:t> 13.00-13.45</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340666">
                <a:tc>
                  <a:txBody>
                    <a:bodyPr/>
                    <a:lstStyle/>
                    <a:p>
                      <a:pPr algn="l">
                        <a:spcAft>
                          <a:spcPts val="0"/>
                        </a:spcAft>
                      </a:pPr>
                      <a:r>
                        <a:rPr lang="de-DE" sz="1800" dirty="0">
                          <a:effectLst/>
                          <a:latin typeface="Times New Roman"/>
                          <a:ea typeface="Times New Roman"/>
                        </a:rPr>
                        <a:t>8     </a:t>
                      </a:r>
                      <a:r>
                        <a:rPr lang="de-DE" sz="1800" dirty="0" smtClean="0">
                          <a:effectLst/>
                          <a:latin typeface="Times New Roman"/>
                          <a:ea typeface="Times New Roman"/>
                        </a:rPr>
                        <a:t>                    13.45–14.30</a:t>
                      </a:r>
                      <a:r>
                        <a:rPr lang="de-DE" sz="1800" dirty="0">
                          <a:effectLst/>
                          <a:latin typeface="Times New Roman"/>
                          <a:ea typeface="Times New Roman"/>
                        </a:rPr>
                        <a:t> </a:t>
                      </a: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1"/>
                  </a:ext>
                </a:extLst>
              </a:tr>
              <a:tr h="340666">
                <a:tc>
                  <a:txBody>
                    <a:bodyPr/>
                    <a:lstStyle/>
                    <a:p>
                      <a:pPr algn="l">
                        <a:spcAft>
                          <a:spcPts val="0"/>
                        </a:spcAft>
                      </a:pPr>
                      <a:r>
                        <a:rPr lang="it-IT" sz="1800" dirty="0">
                          <a:effectLst/>
                          <a:latin typeface="Times New Roman"/>
                          <a:ea typeface="Times New Roman"/>
                        </a:rPr>
                        <a:t>9     </a:t>
                      </a:r>
                      <a:r>
                        <a:rPr lang="it-IT" sz="1800" dirty="0" smtClean="0">
                          <a:effectLst/>
                          <a:latin typeface="Times New Roman"/>
                          <a:ea typeface="Times New Roman"/>
                        </a:rPr>
                        <a:t>                    14.30-15.15</a:t>
                      </a:r>
                      <a:r>
                        <a:rPr lang="it-IT" sz="1800" dirty="0">
                          <a:effectLst/>
                          <a:latin typeface="Times New Roman"/>
                          <a:ea typeface="Times New Roman"/>
                        </a:rPr>
                        <a:t> </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2"/>
                  </a:ext>
                </a:extLst>
              </a:tr>
              <a:tr h="340666">
                <a:tc>
                  <a:txBody>
                    <a:bodyPr/>
                    <a:lstStyle/>
                    <a:p>
                      <a:pPr algn="l">
                        <a:spcAft>
                          <a:spcPts val="0"/>
                        </a:spcAft>
                      </a:pPr>
                      <a:r>
                        <a:rPr lang="it-IT" sz="1800" dirty="0" err="1" smtClean="0">
                          <a:effectLst/>
                          <a:latin typeface="Times New Roman"/>
                          <a:ea typeface="Times New Roman"/>
                        </a:rPr>
                        <a:t>Lernwerkstatt</a:t>
                      </a:r>
                      <a:r>
                        <a:rPr lang="it-IT" sz="1800" dirty="0" smtClean="0">
                          <a:effectLst/>
                          <a:latin typeface="Times New Roman"/>
                          <a:ea typeface="Times New Roman"/>
                        </a:rPr>
                        <a:t> 15.15 </a:t>
                      </a:r>
                      <a:r>
                        <a:rPr lang="it-IT" sz="1800" dirty="0">
                          <a:effectLst/>
                          <a:latin typeface="Times New Roman"/>
                          <a:ea typeface="Times New Roman"/>
                        </a:rPr>
                        <a:t>– </a:t>
                      </a:r>
                      <a:r>
                        <a:rPr lang="it-IT" sz="1800" dirty="0" smtClean="0">
                          <a:effectLst/>
                          <a:latin typeface="Times New Roman"/>
                          <a:ea typeface="Times New Roman"/>
                        </a:rPr>
                        <a:t>16.00</a:t>
                      </a:r>
                      <a:endParaRPr lang="de-DE" sz="1800" dirty="0">
                        <a:effectLst/>
                        <a:latin typeface="Times New Roman"/>
                        <a:ea typeface="Times New Roman"/>
                      </a:endParaRPr>
                    </a:p>
                  </a:txBody>
                  <a:tcPr marL="41400" marR="41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299592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5040560" cy="1370725"/>
          </a:xfrm>
        </p:spPr>
        <p:txBody>
          <a:bodyPr/>
          <a:lstStyle/>
          <a:p>
            <a:r>
              <a:rPr lang="de-DE" dirty="0" smtClean="0">
                <a:solidFill>
                  <a:srgbClr val="92D050"/>
                </a:solidFill>
              </a:rPr>
              <a:t>Friedrich Förster Gemeinschaftsschule</a:t>
            </a:r>
            <a:endParaRPr lang="de-DE" dirty="0">
              <a:solidFill>
                <a:srgbClr val="92D050"/>
              </a:solidFill>
            </a:endParaRP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48753" y="332656"/>
            <a:ext cx="3749265" cy="3384376"/>
          </a:xfrm>
          <a:prstGeom prst="rect">
            <a:avLst/>
          </a:prstGeom>
        </p:spPr>
      </p:pic>
      <p:sp>
        <p:nvSpPr>
          <p:cNvPr id="4" name="Foliennummernplatzhalter 3"/>
          <p:cNvSpPr>
            <a:spLocks noGrp="1"/>
          </p:cNvSpPr>
          <p:nvPr>
            <p:ph type="sldNum" sz="quarter" idx="12"/>
          </p:nvPr>
        </p:nvSpPr>
        <p:spPr/>
        <p:txBody>
          <a:bodyPr/>
          <a:lstStyle/>
          <a:p>
            <a:fld id="{5FF788F0-224C-4E46-AFAA-1F540BAFAE88}" type="slidenum">
              <a:rPr lang="de-DE" smtClean="0">
                <a:solidFill>
                  <a:prstClr val="black">
                    <a:tint val="75000"/>
                  </a:prstClr>
                </a:solidFill>
              </a:rPr>
              <a:pPr/>
              <a:t>19</a:t>
            </a:fld>
            <a:endParaRPr lang="de-DE">
              <a:solidFill>
                <a:prstClr val="black">
                  <a:tint val="75000"/>
                </a:prstClr>
              </a:solidFill>
            </a:endParaRPr>
          </a:p>
        </p:txBody>
      </p:sp>
      <p:sp>
        <p:nvSpPr>
          <p:cNvPr id="6" name="Textfeld 5"/>
          <p:cNvSpPr txBox="1"/>
          <p:nvPr/>
        </p:nvSpPr>
        <p:spPr>
          <a:xfrm>
            <a:off x="222730" y="2132859"/>
            <a:ext cx="3660665" cy="4724370"/>
          </a:xfrm>
          <a:prstGeom prst="rect">
            <a:avLst/>
          </a:prstGeom>
          <a:noFill/>
        </p:spPr>
        <p:txBody>
          <a:bodyPr wrap="square" rtlCol="0">
            <a:spAutoFit/>
          </a:bodyPr>
          <a:lstStyle/>
          <a:p>
            <a:r>
              <a:rPr lang="de-DE" dirty="0">
                <a:solidFill>
                  <a:prstClr val="black"/>
                </a:solidFill>
              </a:rPr>
              <a:t>Persönliche Lernzeit </a:t>
            </a:r>
            <a:r>
              <a:rPr lang="de-DE" dirty="0" err="1">
                <a:solidFill>
                  <a:prstClr val="black"/>
                </a:solidFill>
              </a:rPr>
              <a:t>PeLe</a:t>
            </a:r>
            <a:r>
              <a:rPr lang="de-DE" dirty="0">
                <a:solidFill>
                  <a:prstClr val="black"/>
                </a:solidFill>
              </a:rPr>
              <a:t> in D, M, E mit Wochenplänen</a:t>
            </a:r>
          </a:p>
          <a:p>
            <a:endParaRPr lang="de-DE" sz="1200" dirty="0">
              <a:solidFill>
                <a:prstClr val="black"/>
              </a:solidFill>
            </a:endParaRPr>
          </a:p>
          <a:p>
            <a:r>
              <a:rPr lang="de-DE" dirty="0">
                <a:solidFill>
                  <a:prstClr val="black"/>
                </a:solidFill>
              </a:rPr>
              <a:t>Lernzeit-Band  (statt Hausaufgaben)</a:t>
            </a:r>
          </a:p>
          <a:p>
            <a:endParaRPr lang="de-DE" sz="1200" dirty="0">
              <a:solidFill>
                <a:prstClr val="black"/>
              </a:solidFill>
            </a:endParaRPr>
          </a:p>
          <a:p>
            <a:r>
              <a:rPr lang="de-DE" dirty="0">
                <a:solidFill>
                  <a:prstClr val="black"/>
                </a:solidFill>
              </a:rPr>
              <a:t>Lerncoaching</a:t>
            </a:r>
          </a:p>
          <a:p>
            <a:r>
              <a:rPr lang="de-DE" sz="1200" dirty="0">
                <a:solidFill>
                  <a:prstClr val="black"/>
                </a:solidFill>
              </a:rPr>
              <a:t> </a:t>
            </a:r>
          </a:p>
          <a:p>
            <a:r>
              <a:rPr lang="de-DE" dirty="0">
                <a:solidFill>
                  <a:prstClr val="black"/>
                </a:solidFill>
              </a:rPr>
              <a:t>Gruppenraum und Lernatelier</a:t>
            </a:r>
          </a:p>
          <a:p>
            <a:endParaRPr lang="de-DE" sz="1200" dirty="0">
              <a:solidFill>
                <a:prstClr val="black"/>
              </a:solidFill>
            </a:endParaRPr>
          </a:p>
          <a:p>
            <a:r>
              <a:rPr lang="de-DE" dirty="0">
                <a:solidFill>
                  <a:prstClr val="black"/>
                </a:solidFill>
              </a:rPr>
              <a:t>Fluglotsen, Piloten, Astronauten mit </a:t>
            </a:r>
            <a:br>
              <a:rPr lang="de-DE" dirty="0">
                <a:solidFill>
                  <a:prstClr val="black"/>
                </a:solidFill>
              </a:rPr>
            </a:br>
            <a:r>
              <a:rPr lang="de-DE" dirty="0">
                <a:solidFill>
                  <a:prstClr val="black"/>
                </a:solidFill>
              </a:rPr>
              <a:t>unterschiedlichen Berechtigungen, sich im Schulgebäude zu bewegen</a:t>
            </a:r>
          </a:p>
          <a:p>
            <a:endParaRPr lang="de-DE" sz="1200" dirty="0">
              <a:solidFill>
                <a:prstClr val="black"/>
              </a:solidFill>
            </a:endParaRPr>
          </a:p>
          <a:p>
            <a:r>
              <a:rPr lang="de-DE" dirty="0">
                <a:solidFill>
                  <a:prstClr val="black"/>
                </a:solidFill>
              </a:rPr>
              <a:t>Betreuung /sportliche Aktivitäten / Chor / Arbeitsgemeinschaften</a:t>
            </a:r>
          </a:p>
          <a:p>
            <a:endParaRPr lang="de-DE" sz="1400" dirty="0">
              <a:solidFill>
                <a:prstClr val="black"/>
              </a:solidFill>
            </a:endParaRPr>
          </a:p>
          <a:p>
            <a:r>
              <a:rPr lang="de-DE" dirty="0">
                <a:solidFill>
                  <a:prstClr val="black"/>
                </a:solidFill>
              </a:rPr>
              <a:t>Französisch ab Klassenstufe 5</a:t>
            </a:r>
          </a:p>
          <a:p>
            <a:endParaRPr lang="de-DE" sz="1100" dirty="0">
              <a:solidFill>
                <a:prstClr val="black"/>
              </a:solidFill>
            </a:endParaRPr>
          </a:p>
          <a:p>
            <a:r>
              <a:rPr lang="de-DE" dirty="0">
                <a:solidFill>
                  <a:prstClr val="black"/>
                </a:solidFill>
              </a:rPr>
              <a:t>Mensa und Studienzentrum</a:t>
            </a:r>
          </a:p>
        </p:txBody>
      </p:sp>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7495" t="2267" r="29889" b="22223"/>
          <a:stretch/>
        </p:blipFill>
        <p:spPr>
          <a:xfrm>
            <a:off x="6565313" y="3842635"/>
            <a:ext cx="2432705" cy="2666965"/>
          </a:xfrm>
          <a:prstGeom prst="rect">
            <a:avLst/>
          </a:prstGeom>
        </p:spPr>
      </p:pic>
      <p:pic>
        <p:nvPicPr>
          <p:cNvPr id="9" name="Grafik 8"/>
          <p:cNvPicPr>
            <a:picLocks noChangeAspect="1"/>
          </p:cNvPicPr>
          <p:nvPr/>
        </p:nvPicPr>
        <p:blipFill>
          <a:blip r:embed="rId5"/>
          <a:stretch>
            <a:fillRect/>
          </a:stretch>
        </p:blipFill>
        <p:spPr>
          <a:xfrm>
            <a:off x="3761910" y="4121852"/>
            <a:ext cx="2646294" cy="2354244"/>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911" y="2132859"/>
            <a:ext cx="1430828" cy="1932709"/>
          </a:xfrm>
          <a:prstGeom prst="rect">
            <a:avLst/>
          </a:prstGeom>
        </p:spPr>
      </p:pic>
      <p:sp>
        <p:nvSpPr>
          <p:cNvPr id="11" name="Textfeld 10"/>
          <p:cNvSpPr txBox="1"/>
          <p:nvPr/>
        </p:nvSpPr>
        <p:spPr>
          <a:xfrm flipH="1">
            <a:off x="5554988" y="3734777"/>
            <a:ext cx="853215" cy="369332"/>
          </a:xfrm>
          <a:prstGeom prst="rect">
            <a:avLst/>
          </a:prstGeom>
          <a:noFill/>
        </p:spPr>
        <p:txBody>
          <a:bodyPr wrap="square" rtlCol="0">
            <a:spAutoFit/>
          </a:bodyPr>
          <a:lstStyle/>
          <a:p>
            <a:r>
              <a:rPr lang="de-DE" dirty="0">
                <a:solidFill>
                  <a:prstClr val="black"/>
                </a:solidFill>
              </a:rPr>
              <a:t>B Z N </a:t>
            </a:r>
          </a:p>
        </p:txBody>
      </p:sp>
      <p:pic>
        <p:nvPicPr>
          <p:cNvPr id="3" name="Grafik 2"/>
          <p:cNvPicPr>
            <a:picLocks noChangeAspect="1"/>
          </p:cNvPicPr>
          <p:nvPr/>
        </p:nvPicPr>
        <p:blipFill>
          <a:blip r:embed="rId7"/>
          <a:stretch>
            <a:fillRect/>
          </a:stretch>
        </p:blipFill>
        <p:spPr>
          <a:xfrm>
            <a:off x="245800" y="190817"/>
            <a:ext cx="5002953" cy="1642271"/>
          </a:xfrm>
          <a:prstGeom prst="rect">
            <a:avLst/>
          </a:prstGeom>
        </p:spPr>
      </p:pic>
    </p:spTree>
    <p:extLst>
      <p:ext uri="{BB962C8B-B14F-4D97-AF65-F5344CB8AC3E}">
        <p14:creationId xmlns:p14="http://schemas.microsoft.com/office/powerpoint/2010/main" val="2104793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7567" y="747557"/>
            <a:ext cx="7772400" cy="1470025"/>
          </a:xfrm>
        </p:spPr>
        <p:txBody>
          <a:bodyPr>
            <a:normAutofit fontScale="90000"/>
          </a:bodyPr>
          <a:lstStyle/>
          <a:p>
            <a:r>
              <a:rPr lang="de-DE" sz="5400" dirty="0" smtClean="0"/>
              <a:t>Gemeinschaftsschulen in Reutlingen</a:t>
            </a:r>
            <a:endParaRPr lang="de-DE" sz="5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653136"/>
            <a:ext cx="3948173" cy="12327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0" name="Picture 6" descr="Eduard Spranger Schule Reutlin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25" y="4788499"/>
            <a:ext cx="3518968" cy="138542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795" y="2958330"/>
            <a:ext cx="2362597" cy="1195580"/>
          </a:xfrm>
          <a:prstGeom prst="rect">
            <a:avLst/>
          </a:prstGeom>
        </p:spPr>
      </p:pic>
      <p:pic>
        <p:nvPicPr>
          <p:cNvPr id="3" name="Grafik 2"/>
          <p:cNvPicPr>
            <a:picLocks noChangeAspect="1"/>
          </p:cNvPicPr>
          <p:nvPr/>
        </p:nvPicPr>
        <p:blipFill>
          <a:blip r:embed="rId6"/>
          <a:stretch>
            <a:fillRect/>
          </a:stretch>
        </p:blipFill>
        <p:spPr>
          <a:xfrm>
            <a:off x="600476" y="2958330"/>
            <a:ext cx="4043532" cy="1327331"/>
          </a:xfrm>
          <a:prstGeom prst="rect">
            <a:avLst/>
          </a:prstGeom>
        </p:spPr>
      </p:pic>
    </p:spTree>
    <p:extLst>
      <p:ext uri="{BB962C8B-B14F-4D97-AF65-F5344CB8AC3E}">
        <p14:creationId xmlns:p14="http://schemas.microsoft.com/office/powerpoint/2010/main" val="3061090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lIns="540000" rIns="1296000"/>
          <a:lstStyle/>
          <a:p>
            <a:endParaRPr lang="de-DE" b="1" dirty="0" smtClean="0">
              <a:solidFill>
                <a:srgbClr val="0070C0"/>
              </a:solidFill>
            </a:endParaRPr>
          </a:p>
          <a:p>
            <a:endParaRPr lang="de-DE" dirty="0">
              <a:solidFill>
                <a:srgbClr val="0070C0"/>
              </a:solidFill>
            </a:endParaRPr>
          </a:p>
        </p:txBody>
      </p:sp>
      <p:sp>
        <p:nvSpPr>
          <p:cNvPr id="7" name="Wolke 6"/>
          <p:cNvSpPr/>
          <p:nvPr/>
        </p:nvSpPr>
        <p:spPr>
          <a:xfrm>
            <a:off x="628191" y="258115"/>
            <a:ext cx="3469953" cy="1999055"/>
          </a:xfrm>
          <a:prstGeom prst="cloud">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prstClr val="white"/>
              </a:solidFill>
            </a:endParaRPr>
          </a:p>
          <a:p>
            <a:pPr algn="ctr"/>
            <a:r>
              <a:rPr lang="de-DE" sz="2400" b="1" dirty="0" smtClean="0">
                <a:solidFill>
                  <a:prstClr val="black"/>
                </a:solidFill>
              </a:rPr>
              <a:t>Jahresthemen</a:t>
            </a:r>
            <a:endParaRPr lang="de-DE" sz="2400" b="1" dirty="0">
              <a:solidFill>
                <a:prstClr val="black"/>
              </a:solidFill>
            </a:endParaRPr>
          </a:p>
          <a:p>
            <a:pPr algn="ctr"/>
            <a:endParaRPr lang="de-DE" dirty="0">
              <a:solidFill>
                <a:prstClr val="white"/>
              </a:solidFill>
            </a:endParaRPr>
          </a:p>
        </p:txBody>
      </p:sp>
      <p:sp>
        <p:nvSpPr>
          <p:cNvPr id="8" name="Wolke 7"/>
          <p:cNvSpPr/>
          <p:nvPr/>
        </p:nvSpPr>
        <p:spPr>
          <a:xfrm>
            <a:off x="276958" y="3921982"/>
            <a:ext cx="3436265" cy="1768760"/>
          </a:xfrm>
          <a:prstGeom prst="cloud">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a:p>
            <a:pPr algn="ctr"/>
            <a:r>
              <a:rPr lang="de-DE" sz="2400" b="1" dirty="0" smtClean="0">
                <a:solidFill>
                  <a:prstClr val="black"/>
                </a:solidFill>
              </a:rPr>
              <a:t> </a:t>
            </a:r>
            <a:r>
              <a:rPr lang="de-DE" sz="2400" b="1" dirty="0">
                <a:solidFill>
                  <a:prstClr val="black"/>
                </a:solidFill>
              </a:rPr>
              <a:t>Fremdsprachen</a:t>
            </a:r>
          </a:p>
          <a:p>
            <a:pPr algn="ctr"/>
            <a:endParaRPr lang="de-DE" dirty="0">
              <a:solidFill>
                <a:prstClr val="white"/>
              </a:solidFill>
            </a:endParaRPr>
          </a:p>
        </p:txBody>
      </p:sp>
      <p:sp>
        <p:nvSpPr>
          <p:cNvPr id="9" name="Wolke 8"/>
          <p:cNvSpPr/>
          <p:nvPr/>
        </p:nvSpPr>
        <p:spPr>
          <a:xfrm>
            <a:off x="5436096" y="3720452"/>
            <a:ext cx="3267821" cy="1761661"/>
          </a:xfrm>
          <a:prstGeom prst="cloud">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a:p>
            <a:pPr algn="ctr"/>
            <a:r>
              <a:rPr lang="de-DE" sz="2400" b="1" dirty="0">
                <a:solidFill>
                  <a:prstClr val="black"/>
                </a:solidFill>
              </a:rPr>
              <a:t>Lernen in vielen Dimensionen</a:t>
            </a:r>
          </a:p>
          <a:p>
            <a:pPr algn="ctr"/>
            <a:endParaRPr lang="de-DE" dirty="0">
              <a:solidFill>
                <a:prstClr val="white"/>
              </a:solidFill>
            </a:endParaRPr>
          </a:p>
        </p:txBody>
      </p:sp>
      <p:sp>
        <p:nvSpPr>
          <p:cNvPr id="10" name="Wolke 9"/>
          <p:cNvSpPr/>
          <p:nvPr/>
        </p:nvSpPr>
        <p:spPr>
          <a:xfrm>
            <a:off x="5805768" y="1470344"/>
            <a:ext cx="3099376" cy="1602939"/>
          </a:xfrm>
          <a:prstGeom prst="cloud">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prstClr val="white"/>
              </a:solidFill>
            </a:endParaRPr>
          </a:p>
          <a:p>
            <a:pPr algn="ctr"/>
            <a:r>
              <a:rPr lang="de-DE" sz="2400" b="1" dirty="0" smtClean="0">
                <a:solidFill>
                  <a:prstClr val="black"/>
                </a:solidFill>
              </a:rPr>
              <a:t>Profilfächer</a:t>
            </a:r>
            <a:endParaRPr lang="de-DE" sz="2400" b="1" dirty="0">
              <a:solidFill>
                <a:prstClr val="black"/>
              </a:solidFill>
            </a:endParaRPr>
          </a:p>
          <a:p>
            <a:pPr algn="ctr"/>
            <a:endParaRPr lang="de-DE" dirty="0">
              <a:solidFill>
                <a:prstClr val="white"/>
              </a:solidFill>
            </a:endParaRPr>
          </a:p>
        </p:txBody>
      </p:sp>
      <p:sp>
        <p:nvSpPr>
          <p:cNvPr id="6" name="Textfeld 5"/>
          <p:cNvSpPr txBox="1"/>
          <p:nvPr/>
        </p:nvSpPr>
        <p:spPr>
          <a:xfrm>
            <a:off x="628191" y="5526316"/>
            <a:ext cx="3497197" cy="738664"/>
          </a:xfrm>
          <a:prstGeom prst="rect">
            <a:avLst/>
          </a:prstGeom>
          <a:solidFill>
            <a:srgbClr val="FFFFCC"/>
          </a:solidFill>
        </p:spPr>
        <p:txBody>
          <a:bodyPr wrap="square" rtlCol="0">
            <a:spAutoFit/>
          </a:bodyPr>
          <a:lstStyle/>
          <a:p>
            <a:r>
              <a:rPr lang="de-DE" sz="1400" dirty="0" smtClean="0"/>
              <a:t>Englisch</a:t>
            </a:r>
          </a:p>
          <a:p>
            <a:r>
              <a:rPr lang="de-DE" sz="1400" dirty="0" smtClean="0"/>
              <a:t>Französisch</a:t>
            </a:r>
          </a:p>
          <a:p>
            <a:r>
              <a:rPr lang="de-DE" sz="1400" dirty="0" smtClean="0"/>
              <a:t>Spanisch als AG oder dritte Fremdsprache</a:t>
            </a:r>
            <a:endParaRPr lang="de-DE" sz="1400" dirty="0"/>
          </a:p>
        </p:txBody>
      </p:sp>
      <p:sp>
        <p:nvSpPr>
          <p:cNvPr id="2" name="Textfeld 1"/>
          <p:cNvSpPr txBox="1"/>
          <p:nvPr/>
        </p:nvSpPr>
        <p:spPr>
          <a:xfrm>
            <a:off x="343824" y="1638375"/>
            <a:ext cx="2664296" cy="1384995"/>
          </a:xfrm>
          <a:prstGeom prst="rect">
            <a:avLst/>
          </a:prstGeom>
          <a:solidFill>
            <a:srgbClr val="FFFFCC"/>
          </a:solidFill>
        </p:spPr>
        <p:txBody>
          <a:bodyPr wrap="square" rtlCol="0">
            <a:spAutoFit/>
          </a:bodyPr>
          <a:lstStyle/>
          <a:p>
            <a:r>
              <a:rPr lang="de-DE" sz="1400" dirty="0" smtClean="0"/>
              <a:t>5 Der Natur auf der Spur</a:t>
            </a:r>
          </a:p>
          <a:p>
            <a:r>
              <a:rPr lang="de-DE" sz="1400" dirty="0" smtClean="0"/>
              <a:t>6 Medien</a:t>
            </a:r>
          </a:p>
          <a:p>
            <a:r>
              <a:rPr lang="de-DE" sz="1400" dirty="0" smtClean="0"/>
              <a:t>7 Theater</a:t>
            </a:r>
          </a:p>
          <a:p>
            <a:r>
              <a:rPr lang="de-DE" sz="1400" dirty="0" smtClean="0"/>
              <a:t>8 Berufswegeplanung</a:t>
            </a:r>
          </a:p>
          <a:p>
            <a:r>
              <a:rPr lang="de-DE" sz="1400" dirty="0" smtClean="0"/>
              <a:t>9 Lokal denken – sozial handeln</a:t>
            </a:r>
          </a:p>
          <a:p>
            <a:r>
              <a:rPr lang="de-DE" sz="1400" dirty="0" smtClean="0"/>
              <a:t>10 Herausforderung meistern</a:t>
            </a:r>
            <a:endParaRPr lang="de-DE" sz="1400" dirty="0"/>
          </a:p>
        </p:txBody>
      </p:sp>
      <p:sp>
        <p:nvSpPr>
          <p:cNvPr id="11" name="Textfeld 10"/>
          <p:cNvSpPr txBox="1"/>
          <p:nvPr/>
        </p:nvSpPr>
        <p:spPr>
          <a:xfrm>
            <a:off x="6732734" y="2726733"/>
            <a:ext cx="1872208" cy="738664"/>
          </a:xfrm>
          <a:prstGeom prst="rect">
            <a:avLst/>
          </a:prstGeom>
          <a:solidFill>
            <a:srgbClr val="FFFFCC"/>
          </a:solidFill>
        </p:spPr>
        <p:txBody>
          <a:bodyPr wrap="square" rtlCol="0">
            <a:spAutoFit/>
          </a:bodyPr>
          <a:lstStyle/>
          <a:p>
            <a:r>
              <a:rPr lang="de-DE" sz="1400" dirty="0" smtClean="0"/>
              <a:t>Ab Jahrgang 8:</a:t>
            </a:r>
          </a:p>
          <a:p>
            <a:r>
              <a:rPr lang="de-DE" sz="1400" dirty="0" smtClean="0"/>
              <a:t>NWT</a:t>
            </a:r>
          </a:p>
          <a:p>
            <a:r>
              <a:rPr lang="de-DE" sz="1400" dirty="0" smtClean="0"/>
              <a:t>Bildende Kunst</a:t>
            </a:r>
          </a:p>
        </p:txBody>
      </p:sp>
      <p:sp>
        <p:nvSpPr>
          <p:cNvPr id="12" name="Textfeld 11"/>
          <p:cNvSpPr txBox="1"/>
          <p:nvPr/>
        </p:nvSpPr>
        <p:spPr>
          <a:xfrm>
            <a:off x="5580112" y="5203151"/>
            <a:ext cx="3206284" cy="1384995"/>
          </a:xfrm>
          <a:prstGeom prst="rect">
            <a:avLst/>
          </a:prstGeom>
          <a:solidFill>
            <a:srgbClr val="FFFFCC"/>
          </a:solidFill>
        </p:spPr>
        <p:txBody>
          <a:bodyPr wrap="square" rtlCol="0">
            <a:spAutoFit/>
          </a:bodyPr>
          <a:lstStyle/>
          <a:p>
            <a:r>
              <a:rPr lang="de-DE" sz="1400" dirty="0" smtClean="0"/>
              <a:t>Schülerfirmen</a:t>
            </a:r>
          </a:p>
          <a:p>
            <a:r>
              <a:rPr lang="de-DE" sz="1400" dirty="0" smtClean="0"/>
              <a:t>Demokratie lernen und leben</a:t>
            </a:r>
          </a:p>
          <a:p>
            <a:r>
              <a:rPr lang="de-DE" sz="1400" dirty="0" smtClean="0"/>
              <a:t>Außerschulische Partner (Kunstmuseum, </a:t>
            </a:r>
            <a:r>
              <a:rPr lang="de-DE" sz="1400" dirty="0" err="1" smtClean="0"/>
              <a:t>Listhof</a:t>
            </a:r>
            <a:r>
              <a:rPr lang="de-DE" sz="1400" dirty="0" smtClean="0"/>
              <a:t>, Theater „Tonne“, …)</a:t>
            </a:r>
          </a:p>
          <a:p>
            <a:r>
              <a:rPr lang="de-DE" sz="1400" dirty="0" smtClean="0"/>
              <a:t>Medienprofil </a:t>
            </a:r>
          </a:p>
          <a:p>
            <a:r>
              <a:rPr lang="de-DE" sz="1400" dirty="0" smtClean="0"/>
              <a:t>Vertiefte Elternzusammenarbeit</a:t>
            </a:r>
          </a:p>
        </p:txBody>
      </p:sp>
      <p:sp>
        <p:nvSpPr>
          <p:cNvPr id="14" name="Textfeld 13"/>
          <p:cNvSpPr txBox="1"/>
          <p:nvPr/>
        </p:nvSpPr>
        <p:spPr>
          <a:xfrm>
            <a:off x="2627784" y="3737316"/>
            <a:ext cx="184731" cy="369332"/>
          </a:xfrm>
          <a:prstGeom prst="rect">
            <a:avLst/>
          </a:prstGeom>
          <a:noFill/>
        </p:spPr>
        <p:txBody>
          <a:bodyPr wrap="none" rtlCol="0">
            <a:spAutoFit/>
          </a:bodyPr>
          <a:lstStyle/>
          <a:p>
            <a:endParaRPr lang="de-DE" dirty="0"/>
          </a:p>
        </p:txBody>
      </p:sp>
      <p:grpSp>
        <p:nvGrpSpPr>
          <p:cNvPr id="17" name="Gruppieren 16"/>
          <p:cNvGrpSpPr/>
          <p:nvPr/>
        </p:nvGrpSpPr>
        <p:grpSpPr>
          <a:xfrm>
            <a:off x="2820236" y="2450464"/>
            <a:ext cx="3096344" cy="1766933"/>
            <a:chOff x="2300948" y="4869159"/>
            <a:chExt cx="3096344" cy="1766933"/>
          </a:xfrm>
        </p:grpSpPr>
        <p:sp>
          <p:nvSpPr>
            <p:cNvPr id="13" name="Wolke 12"/>
            <p:cNvSpPr/>
            <p:nvPr/>
          </p:nvSpPr>
          <p:spPr>
            <a:xfrm>
              <a:off x="2411760" y="4869159"/>
              <a:ext cx="2952328" cy="1656184"/>
            </a:xfrm>
            <a:prstGeom prst="cloud">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a:p>
              <a:pPr algn="ctr"/>
              <a:r>
                <a:rPr lang="de-DE" sz="2400" b="1" dirty="0" smtClean="0">
                  <a:solidFill>
                    <a:prstClr val="black"/>
                  </a:solidFill>
                </a:rPr>
                <a:t> </a:t>
              </a:r>
              <a:endParaRPr lang="de-DE" dirty="0">
                <a:solidFill>
                  <a:prstClr val="white"/>
                </a:solidFill>
              </a:endParaRPr>
            </a:p>
          </p:txBody>
        </p:sp>
        <p:sp>
          <p:nvSpPr>
            <p:cNvPr id="15" name="Textfeld 14"/>
            <p:cNvSpPr txBox="1"/>
            <p:nvPr/>
          </p:nvSpPr>
          <p:spPr>
            <a:xfrm>
              <a:off x="2300948" y="5251097"/>
              <a:ext cx="3096344" cy="1384995"/>
            </a:xfrm>
            <a:prstGeom prst="rect">
              <a:avLst/>
            </a:prstGeom>
            <a:noFill/>
          </p:spPr>
          <p:txBody>
            <a:bodyPr wrap="square" rtlCol="0">
              <a:spAutoFit/>
            </a:bodyPr>
            <a:lstStyle/>
            <a:p>
              <a:pPr algn="ctr"/>
              <a:r>
                <a:rPr lang="de-DE" sz="1400" b="1" dirty="0" smtClean="0"/>
                <a:t>Elterninfoabend</a:t>
              </a:r>
            </a:p>
            <a:p>
              <a:pPr algn="ctr"/>
              <a:r>
                <a:rPr lang="de-DE" sz="1400" dirty="0" smtClean="0"/>
                <a:t> 21.01.2020, 19.30 Uhr </a:t>
              </a:r>
            </a:p>
            <a:p>
              <a:pPr algn="ctr"/>
              <a:r>
                <a:rPr lang="de-DE" sz="1400" b="1" dirty="0" smtClean="0"/>
                <a:t>Schnuppernachmittag: </a:t>
              </a:r>
            </a:p>
            <a:p>
              <a:pPr algn="ctr"/>
              <a:r>
                <a:rPr lang="de-DE" sz="1400" dirty="0" smtClean="0"/>
                <a:t>06. Februar 2020, 16.00 Uhr</a:t>
              </a:r>
            </a:p>
            <a:p>
              <a:pPr algn="ctr"/>
              <a:endParaRPr lang="de-DE" sz="1400" dirty="0" smtClean="0"/>
            </a:p>
            <a:p>
              <a:pPr algn="ctr"/>
              <a:endParaRPr lang="de-DE" sz="1400" b="1" dirty="0" smtClean="0"/>
            </a:p>
          </p:txBody>
        </p:sp>
      </p:grpSp>
      <p:sp>
        <p:nvSpPr>
          <p:cNvPr id="18" name="Fußzeilenplatzhalter 17"/>
          <p:cNvSpPr>
            <a:spLocks noGrp="1"/>
          </p:cNvSpPr>
          <p:nvPr>
            <p:ph type="ftr" sz="quarter" idx="11"/>
          </p:nvPr>
        </p:nvSpPr>
        <p:spPr/>
        <p:txBody>
          <a:bodyPr/>
          <a:lstStyle/>
          <a:p>
            <a:r>
              <a:rPr lang="de-DE" dirty="0" smtClean="0">
                <a:solidFill>
                  <a:prstClr val="black">
                    <a:tint val="75000"/>
                  </a:prstClr>
                </a:solidFill>
              </a:rPr>
              <a:t>www.sprangerschule.net</a:t>
            </a:r>
            <a:endParaRPr lang="de-DE" dirty="0">
              <a:solidFill>
                <a:prstClr val="black">
                  <a:tint val="75000"/>
                </a:prstClr>
              </a:solidFill>
            </a:endParaRPr>
          </a:p>
        </p:txBody>
      </p:sp>
      <p:pic>
        <p:nvPicPr>
          <p:cNvPr id="19" name="Picture 6" descr="Eduard Spranger Schule Reutli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639" y="27313"/>
            <a:ext cx="3518968" cy="13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08104" y="4416310"/>
            <a:ext cx="8503920" cy="4572000"/>
          </a:xfrm>
        </p:spPr>
        <p:txBody>
          <a:bodyPr>
            <a:normAutofit/>
          </a:bodyPr>
          <a:lstStyle/>
          <a:p>
            <a:endParaRPr lang="de-DE" dirty="0" smtClean="0"/>
          </a:p>
          <a:p>
            <a:pPr marL="0" indent="0">
              <a:buNone/>
            </a:pPr>
            <a:endParaRPr lang="de-DE" dirty="0" smtClean="0"/>
          </a:p>
          <a:p>
            <a:pPr marL="0" indent="0">
              <a:buNone/>
            </a:pPr>
            <a:endParaRPr lang="de-DE"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947681" y="728551"/>
            <a:ext cx="1797003" cy="69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325430" y="157361"/>
            <a:ext cx="3312368" cy="1815882"/>
          </a:xfrm>
          <a:prstGeom prst="rect">
            <a:avLst/>
          </a:prstGeom>
          <a:solidFill>
            <a:schemeClr val="bg1">
              <a:lumMod val="95000"/>
            </a:schemeClr>
          </a:solidFill>
        </p:spPr>
        <p:txBody>
          <a:bodyPr wrap="square" rtlCol="0">
            <a:spAutoFit/>
          </a:bodyPr>
          <a:lstStyle/>
          <a:p>
            <a:r>
              <a:rPr lang="de-DE" sz="1600" dirty="0" smtClean="0">
                <a:latin typeface="Verdana" panose="020B0604030504040204" pitchFamily="34" charset="0"/>
                <a:ea typeface="Verdana" panose="020B0604030504040204" pitchFamily="34" charset="0"/>
                <a:cs typeface="Verdana" panose="020B0604030504040204" pitchFamily="34" charset="0"/>
              </a:rPr>
              <a:t>Digitale Lernumgebung</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cs typeface="Verdana" panose="020B0604030504040204" pitchFamily="34" charset="0"/>
              </a:rPr>
              <a:t>z</a:t>
            </a:r>
            <a:r>
              <a:rPr lang="de-DE" sz="1600" dirty="0" smtClean="0">
                <a:latin typeface="Verdana" panose="020B0604030504040204" pitchFamily="34" charset="0"/>
                <a:ea typeface="Verdana" panose="020B0604030504040204" pitchFamily="34" charset="0"/>
                <a:cs typeface="Verdana" panose="020B0604030504040204" pitchFamily="34" charset="0"/>
              </a:rPr>
              <a:t>eigt Arbeitsblätter, Videos, Apps</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cs typeface="Verdana" panose="020B0604030504040204" pitchFamily="34" charset="0"/>
              </a:rPr>
              <a:t>z</a:t>
            </a:r>
            <a:r>
              <a:rPr lang="de-DE" sz="1600" dirty="0" smtClean="0">
                <a:latin typeface="Verdana" panose="020B0604030504040204" pitchFamily="34" charset="0"/>
                <a:ea typeface="Verdana" panose="020B0604030504040204" pitchFamily="34" charset="0"/>
                <a:cs typeface="Verdana" panose="020B0604030504040204" pitchFamily="34" charset="0"/>
              </a:rPr>
              <a:t>eigt Lernwege</a:t>
            </a:r>
          </a:p>
          <a:p>
            <a:pPr marL="285750" indent="-285750">
              <a:buFont typeface="Arial" panose="020B0604020202020204" pitchFamily="34" charset="0"/>
              <a:buChar char="•"/>
            </a:pPr>
            <a:r>
              <a:rPr lang="de-DE" sz="1600" dirty="0">
                <a:latin typeface="Verdana" panose="020B0604030504040204" pitchFamily="34" charset="0"/>
                <a:ea typeface="Verdana" panose="020B0604030504040204" pitchFamily="34" charset="0"/>
                <a:cs typeface="Verdana" panose="020B0604030504040204" pitchFamily="34" charset="0"/>
              </a:rPr>
              <a:t>z</a:t>
            </a:r>
            <a:r>
              <a:rPr lang="de-DE" sz="1600" dirty="0" smtClean="0">
                <a:latin typeface="Verdana" panose="020B0604030504040204" pitchFamily="34" charset="0"/>
                <a:ea typeface="Verdana" panose="020B0604030504040204" pitchFamily="34" charset="0"/>
                <a:cs typeface="Verdana" panose="020B0604030504040204" pitchFamily="34" charset="0"/>
              </a:rPr>
              <a:t>eigt Lernfortschritt</a:t>
            </a:r>
          </a:p>
          <a:p>
            <a:pPr marL="285750" indent="-285750">
              <a:buFont typeface="Arial" panose="020B0604020202020204" pitchFamily="34" charset="0"/>
              <a:buChar char="•"/>
            </a:pPr>
            <a:r>
              <a:rPr lang="de-DE" sz="1600" dirty="0" smtClean="0">
                <a:latin typeface="Verdana" panose="020B0604030504040204" pitchFamily="34" charset="0"/>
                <a:ea typeface="Verdana" panose="020B0604030504040204" pitchFamily="34" charset="0"/>
                <a:cs typeface="Verdana" panose="020B0604030504040204" pitchFamily="34" charset="0"/>
              </a:rPr>
              <a:t>Unterstützt Kommunikation Eltern – Schule </a:t>
            </a:r>
            <a:endParaRPr lang="de-DE" sz="16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97" y="309190"/>
            <a:ext cx="3150559" cy="9837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157" y="2826004"/>
            <a:ext cx="2398457" cy="183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536" y="3411223"/>
            <a:ext cx="3969078" cy="56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509" y="4052607"/>
            <a:ext cx="3937105" cy="208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0798" y="4711067"/>
            <a:ext cx="2398457" cy="1477328"/>
          </a:xfrm>
          <a:prstGeom prst="rect">
            <a:avLst/>
          </a:prstGeom>
          <a:solidFill>
            <a:schemeClr val="bg1">
              <a:lumMod val="95000"/>
            </a:schemeClr>
          </a:solidFill>
        </p:spPr>
        <p:txBody>
          <a:bodyPr wrap="square" rtlCol="0">
            <a:spAutoFit/>
          </a:bodyPr>
          <a:lstStyle/>
          <a:p>
            <a:pPr algn="ctr"/>
            <a:r>
              <a:rPr lang="de-DE" dirty="0" smtClean="0">
                <a:latin typeface="Verdana" panose="020B0604030504040204" pitchFamily="34" charset="0"/>
                <a:ea typeface="Verdana" panose="020B0604030504040204" pitchFamily="34" charset="0"/>
                <a:cs typeface="Verdana" panose="020B0604030504040204" pitchFamily="34" charset="0"/>
              </a:rPr>
              <a:t>Englisch</a:t>
            </a:r>
          </a:p>
          <a:p>
            <a:pPr algn="ctr"/>
            <a:endParaRPr lang="de-DE" dirty="0">
              <a:latin typeface="Verdana" panose="020B0604030504040204" pitchFamily="34" charset="0"/>
              <a:ea typeface="Verdana" panose="020B0604030504040204" pitchFamily="34" charset="0"/>
              <a:cs typeface="Verdana" panose="020B0604030504040204" pitchFamily="34" charset="0"/>
            </a:endParaRPr>
          </a:p>
          <a:p>
            <a:pPr algn="ctr"/>
            <a:r>
              <a:rPr lang="de-DE" dirty="0" smtClean="0">
                <a:latin typeface="Verdana" panose="020B0604030504040204" pitchFamily="34" charset="0"/>
                <a:ea typeface="Verdana" panose="020B0604030504040204" pitchFamily="34" charset="0"/>
                <a:cs typeface="Verdana" panose="020B0604030504040204" pitchFamily="34" charset="0"/>
              </a:rPr>
              <a:t>Französisch</a:t>
            </a:r>
          </a:p>
          <a:p>
            <a:pPr algn="ctr"/>
            <a:endParaRPr lang="de-DE" dirty="0">
              <a:latin typeface="Verdana" panose="020B0604030504040204" pitchFamily="34" charset="0"/>
              <a:ea typeface="Verdana" panose="020B0604030504040204" pitchFamily="34" charset="0"/>
              <a:cs typeface="Verdana" panose="020B0604030504040204" pitchFamily="34" charset="0"/>
            </a:endParaRPr>
          </a:p>
          <a:p>
            <a:pPr algn="ctr"/>
            <a:r>
              <a:rPr lang="de-DE" dirty="0" smtClean="0">
                <a:latin typeface="Verdana" panose="020B0604030504040204" pitchFamily="34" charset="0"/>
                <a:ea typeface="Verdana" panose="020B0604030504040204" pitchFamily="34" charset="0"/>
                <a:cs typeface="Verdana" panose="020B0604030504040204" pitchFamily="34" charset="0"/>
              </a:rPr>
              <a:t>Spanisch</a:t>
            </a:r>
            <a:endParaRPr lang="de-DE" dirty="0">
              <a:latin typeface="Verdana" panose="020B0604030504040204" pitchFamily="34" charset="0"/>
              <a:ea typeface="Verdana" panose="020B0604030504040204" pitchFamily="34" charset="0"/>
              <a:cs typeface="Verdana" panose="020B0604030504040204" pitchFamily="34" charset="0"/>
            </a:endParaRPr>
          </a:p>
        </p:txBody>
      </p:sp>
      <p:sp>
        <p:nvSpPr>
          <p:cNvPr id="8" name="Flussdiagramm: Zusammenführen 7"/>
          <p:cNvSpPr/>
          <p:nvPr/>
        </p:nvSpPr>
        <p:spPr>
          <a:xfrm>
            <a:off x="1442365" y="5013176"/>
            <a:ext cx="360040" cy="243077"/>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Zusammenführen 15"/>
          <p:cNvSpPr/>
          <p:nvPr/>
        </p:nvSpPr>
        <p:spPr>
          <a:xfrm>
            <a:off x="1442365" y="5589239"/>
            <a:ext cx="360040" cy="243077"/>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3044509" y="6188395"/>
            <a:ext cx="3937105" cy="338554"/>
          </a:xfrm>
          <a:prstGeom prst="rect">
            <a:avLst/>
          </a:prstGeom>
          <a:solidFill>
            <a:schemeClr val="bg1">
              <a:lumMod val="95000"/>
            </a:schemeClr>
          </a:solidFill>
        </p:spPr>
        <p:txBody>
          <a:bodyPr wrap="square" rtlCol="0">
            <a:spAutoFit/>
          </a:bodyPr>
          <a:lstStyle/>
          <a:p>
            <a:r>
              <a:rPr lang="de-DE" sz="1600" dirty="0" smtClean="0">
                <a:latin typeface="Verdana" panose="020B0604030504040204" pitchFamily="34" charset="0"/>
                <a:ea typeface="Verdana" panose="020B0604030504040204" pitchFamily="34" charset="0"/>
                <a:cs typeface="Verdana" panose="020B0604030504040204" pitchFamily="34" charset="0"/>
              </a:rPr>
              <a:t>Freies Forschen als Unterrichtsfach</a:t>
            </a:r>
            <a:endParaRPr lang="de-DE" sz="1600" dirty="0">
              <a:latin typeface="Verdana" panose="020B0604030504040204" pitchFamily="34" charset="0"/>
              <a:ea typeface="Verdana" panose="020B0604030504040204" pitchFamily="34" charset="0"/>
              <a:cs typeface="Verdana" panose="020B0604030504040204" pitchFamily="34" charset="0"/>
            </a:endParaRPr>
          </a:p>
        </p:txBody>
      </p:sp>
      <p:pic>
        <p:nvPicPr>
          <p:cNvPr id="51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364" y="5096846"/>
            <a:ext cx="1705985" cy="40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8016" y="3583566"/>
            <a:ext cx="1705985" cy="7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8016" y="4468231"/>
            <a:ext cx="1705754" cy="55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1666" y="6141086"/>
            <a:ext cx="1738683" cy="62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3896" y="5589239"/>
            <a:ext cx="1705985" cy="48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6"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9315" y="2929055"/>
            <a:ext cx="1751034" cy="48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7"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263" y="2468832"/>
            <a:ext cx="2379351" cy="33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llipse 11"/>
          <p:cNvSpPr/>
          <p:nvPr/>
        </p:nvSpPr>
        <p:spPr>
          <a:xfrm>
            <a:off x="3044509" y="2063983"/>
            <a:ext cx="3960440" cy="10343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3322559" y="2181920"/>
            <a:ext cx="3528392" cy="830997"/>
          </a:xfrm>
          <a:prstGeom prst="rect">
            <a:avLst/>
          </a:prstGeom>
          <a:noFill/>
        </p:spPr>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Elterninfo und </a:t>
            </a:r>
            <a:r>
              <a:rPr lang="de-DE" sz="1600" dirty="0">
                <a:latin typeface="Verdana" panose="020B0604030504040204" pitchFamily="34" charset="0"/>
                <a:ea typeface="Verdana" panose="020B0604030504040204" pitchFamily="34" charset="0"/>
                <a:cs typeface="Verdana" panose="020B0604030504040204" pitchFamily="34" charset="0"/>
              </a:rPr>
              <a:t>Schnuppernachmittag </a:t>
            </a:r>
          </a:p>
          <a:p>
            <a:pPr algn="ctr"/>
            <a:r>
              <a:rPr lang="de-DE" sz="1600" dirty="0" smtClean="0">
                <a:latin typeface="Verdana" panose="020B0604030504040204" pitchFamily="34" charset="0"/>
                <a:ea typeface="Verdana" panose="020B0604030504040204" pitchFamily="34" charset="0"/>
                <a:cs typeface="Verdana" panose="020B0604030504040204" pitchFamily="34" charset="0"/>
              </a:rPr>
              <a:t>11.2. 16.30 Uhr</a:t>
            </a:r>
          </a:p>
        </p:txBody>
      </p:sp>
    </p:spTree>
    <p:extLst>
      <p:ext uri="{BB962C8B-B14F-4D97-AF65-F5344CB8AC3E}">
        <p14:creationId xmlns:p14="http://schemas.microsoft.com/office/powerpoint/2010/main" val="2419207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8"/>
            <a:ext cx="8928992" cy="669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959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solidFill>
                  <a:srgbClr val="92D050"/>
                </a:solidFill>
              </a:rPr>
              <a:t>Abschlüsse und Anschlüsse</a:t>
            </a:r>
            <a:endParaRPr lang="de-DE" sz="4000" dirty="0">
              <a:solidFill>
                <a:srgbClr val="92D050"/>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42987" y="2329656"/>
            <a:ext cx="70580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742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bwMode="auto">
          <a:xfrm>
            <a:off x="251520" y="188640"/>
            <a:ext cx="8534400" cy="7589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eaLnBrk="1" hangingPunct="1"/>
            <a:r>
              <a:rPr lang="de-DE" altLang="de-DE" sz="4000" b="1" dirty="0" smtClean="0">
                <a:solidFill>
                  <a:srgbClr val="92D050"/>
                </a:solidFill>
              </a:rPr>
              <a:t>Übergang – von der Grundschule in eine weiterführende Schule</a:t>
            </a:r>
            <a:r>
              <a:rPr lang="de-DE" altLang="de-DE" sz="4000" dirty="0" smtClean="0">
                <a:solidFill>
                  <a:srgbClr val="FF0000"/>
                </a:solidFill>
              </a:rPr>
              <a:t/>
            </a:r>
            <a:br>
              <a:rPr lang="de-DE" altLang="de-DE" sz="4000" dirty="0" smtClean="0">
                <a:solidFill>
                  <a:srgbClr val="FF0000"/>
                </a:solidFill>
              </a:rPr>
            </a:br>
            <a:endParaRPr lang="de-DE" altLang="de-DE" sz="4000" dirty="0" smtClean="0">
              <a:solidFill>
                <a:srgbClr val="FF0000"/>
              </a:solidFill>
            </a:endParaRPr>
          </a:p>
        </p:txBody>
      </p:sp>
      <p:sp>
        <p:nvSpPr>
          <p:cNvPr id="3075" name="Inhaltsplatzhalter 2"/>
          <p:cNvSpPr>
            <a:spLocks noGrp="1"/>
          </p:cNvSpPr>
          <p:nvPr>
            <p:ph idx="1"/>
          </p:nvPr>
        </p:nvSpPr>
        <p:spPr bwMode="auto">
          <a:xfrm>
            <a:off x="467544" y="1506538"/>
            <a:ext cx="8458200" cy="535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90000"/>
              </a:lnSpc>
              <a:buFont typeface="Arial" charset="0"/>
              <a:buNone/>
            </a:pPr>
            <a:endParaRPr lang="de-DE" altLang="de-DE" sz="800" dirty="0" smtClean="0"/>
          </a:p>
          <a:p>
            <a:pPr eaLnBrk="1" hangingPunct="1">
              <a:lnSpc>
                <a:spcPct val="90000"/>
              </a:lnSpc>
              <a:spcBef>
                <a:spcPts val="1075"/>
              </a:spcBef>
              <a:spcAft>
                <a:spcPts val="600"/>
              </a:spcAft>
            </a:pPr>
            <a:endParaRPr lang="de-DE" altLang="de-DE" sz="2000" dirty="0" smtClean="0"/>
          </a:p>
          <a:p>
            <a:pPr>
              <a:lnSpc>
                <a:spcPct val="90000"/>
              </a:lnSpc>
              <a:spcBef>
                <a:spcPts val="1075"/>
              </a:spcBef>
              <a:spcAft>
                <a:spcPts val="600"/>
              </a:spcAft>
            </a:pPr>
            <a:r>
              <a:rPr lang="de-DE" altLang="de-DE" sz="2000" dirty="0" smtClean="0"/>
              <a:t>Jedem Kind soll die Schulart empfohlen werden, die ihm die optimale Förderung geben kann </a:t>
            </a:r>
          </a:p>
          <a:p>
            <a:pPr eaLnBrk="1" hangingPunct="1">
              <a:lnSpc>
                <a:spcPct val="90000"/>
              </a:lnSpc>
              <a:spcBef>
                <a:spcPts val="1075"/>
              </a:spcBef>
              <a:spcAft>
                <a:spcPts val="600"/>
              </a:spcAft>
            </a:pPr>
            <a:r>
              <a:rPr lang="de-DE" altLang="de-DE" sz="2000" dirty="0" smtClean="0"/>
              <a:t>Eltern entscheiden in eigener Verantwortung, welche weiterführende Schulart ihr Kind nach der Grundschule besuchen soll</a:t>
            </a:r>
          </a:p>
          <a:p>
            <a:pPr eaLnBrk="1" hangingPunct="1">
              <a:lnSpc>
                <a:spcPct val="90000"/>
              </a:lnSpc>
              <a:spcBef>
                <a:spcPts val="1075"/>
              </a:spcBef>
              <a:spcAft>
                <a:spcPts val="600"/>
              </a:spcAft>
            </a:pPr>
            <a:r>
              <a:rPr lang="de-DE" altLang="de-DE" sz="2000" dirty="0" smtClean="0"/>
              <a:t>Eltern werden durch eine regelmäßige Beratung der Grundschule unterstützt</a:t>
            </a:r>
          </a:p>
          <a:p>
            <a:pPr eaLnBrk="1" hangingPunct="1">
              <a:lnSpc>
                <a:spcPct val="90000"/>
              </a:lnSpc>
              <a:spcBef>
                <a:spcPts val="1075"/>
              </a:spcBef>
              <a:spcAft>
                <a:spcPts val="600"/>
              </a:spcAft>
            </a:pPr>
            <a:r>
              <a:rPr lang="de-DE" altLang="de-DE" sz="2000" dirty="0" smtClean="0"/>
              <a:t>Die Grundschulempfehlung, die die Eltern schriftlich erhalten, ist eine Einschätzung der Schule für einen geeigneten schulischen Anschluss nach der Grundschule</a:t>
            </a:r>
          </a:p>
          <a:p>
            <a:pPr eaLnBrk="1" hangingPunct="1">
              <a:lnSpc>
                <a:spcPct val="90000"/>
              </a:lnSpc>
              <a:spcBef>
                <a:spcPts val="1075"/>
              </a:spcBef>
              <a:spcAft>
                <a:spcPts val="600"/>
              </a:spcAft>
            </a:pPr>
            <a:r>
              <a:rPr lang="de-DE" altLang="de-DE" sz="2000" dirty="0" smtClean="0"/>
              <a:t>Das Kind als Persönlichkeit in seiner Entwicklung, seinen Begabungen, seinen Leistungen und Potenzialen soll dabei berücksichtigt werden</a:t>
            </a:r>
          </a:p>
          <a:p>
            <a:pPr eaLnBrk="1" hangingPunct="1">
              <a:lnSpc>
                <a:spcPct val="90000"/>
              </a:lnSpc>
              <a:spcBef>
                <a:spcPts val="1075"/>
              </a:spcBef>
              <a:spcAft>
                <a:spcPts val="600"/>
              </a:spcAft>
            </a:pPr>
            <a:endParaRPr lang="de-DE" altLang="de-DE" sz="1900" dirty="0" smtClean="0"/>
          </a:p>
          <a:p>
            <a:pPr eaLnBrk="1" hangingPunct="1">
              <a:lnSpc>
                <a:spcPct val="90000"/>
              </a:lnSpc>
              <a:spcBef>
                <a:spcPts val="1075"/>
              </a:spcBef>
              <a:spcAft>
                <a:spcPts val="600"/>
              </a:spcAft>
            </a:pPr>
            <a:endParaRPr lang="de-DE" altLang="de-DE" sz="3000" dirty="0" smtClean="0"/>
          </a:p>
          <a:p>
            <a:pPr eaLnBrk="1" hangingPunct="1">
              <a:lnSpc>
                <a:spcPct val="90000"/>
              </a:lnSpc>
              <a:spcBef>
                <a:spcPts val="1075"/>
              </a:spcBef>
              <a:spcAft>
                <a:spcPts val="600"/>
              </a:spcAft>
            </a:pPr>
            <a:endParaRPr lang="de-DE" altLang="de-DE" sz="3000" dirty="0" smtClean="0"/>
          </a:p>
          <a:p>
            <a:pPr eaLnBrk="1" hangingPunct="1">
              <a:lnSpc>
                <a:spcPct val="90000"/>
              </a:lnSpc>
            </a:pPr>
            <a:endParaRPr lang="de-DE" altLang="de-DE" sz="3000" dirty="0" smtClean="0"/>
          </a:p>
        </p:txBody>
      </p:sp>
      <p:sp>
        <p:nvSpPr>
          <p:cNvPr id="3" name="Abgerundetes Rechteck 2"/>
          <p:cNvSpPr/>
          <p:nvPr/>
        </p:nvSpPr>
        <p:spPr>
          <a:xfrm>
            <a:off x="251520" y="1988840"/>
            <a:ext cx="8712968" cy="4320480"/>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40373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Welche Kinder profitieren von der Gemeinschaftsschule?</a:t>
            </a:r>
            <a:endParaRPr lang="de-DE" dirty="0"/>
          </a:p>
        </p:txBody>
      </p:sp>
      <p:sp>
        <p:nvSpPr>
          <p:cNvPr id="3" name="Untertitel 2"/>
          <p:cNvSpPr>
            <a:spLocks noGrp="1"/>
          </p:cNvSpPr>
          <p:nvPr>
            <p:ph type="subTitle" idx="1"/>
          </p:nvPr>
        </p:nvSpPr>
        <p:spPr/>
        <p:txBody>
          <a:bodyPr>
            <a:normAutofit fontScale="62500" lnSpcReduction="20000"/>
          </a:bodyPr>
          <a:lstStyle/>
          <a:p>
            <a:r>
              <a:rPr lang="de-DE" dirty="0" smtClean="0">
                <a:solidFill>
                  <a:srgbClr val="92D050"/>
                </a:solidFill>
              </a:rPr>
              <a:t>Jedes Kind mit einer Empfehlung für die Werkrealschule/Realschule/Gymnasium kann auf die Gemeinschaftsschule</a:t>
            </a:r>
          </a:p>
          <a:p>
            <a:r>
              <a:rPr lang="de-DE" dirty="0" smtClean="0">
                <a:solidFill>
                  <a:srgbClr val="FF0000"/>
                </a:solidFill>
              </a:rPr>
              <a:t>Für manche Kinder bietet die Gemeinschaftsschule Perspektiven, die an den anderen Schularten nicht gegeben sind</a:t>
            </a:r>
            <a:endParaRPr lang="de-DE" dirty="0">
              <a:solidFill>
                <a:srgbClr val="FF0000"/>
              </a:solidFill>
            </a:endParaRPr>
          </a:p>
        </p:txBody>
      </p:sp>
    </p:spTree>
    <p:extLst>
      <p:ext uri="{BB962C8B-B14F-4D97-AF65-F5344CB8AC3E}">
        <p14:creationId xmlns:p14="http://schemas.microsoft.com/office/powerpoint/2010/main" val="4114729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de-DE" sz="3200" b="1" dirty="0" smtClean="0">
                <a:solidFill>
                  <a:srgbClr val="00B050"/>
                </a:solidFill>
              </a:rPr>
              <a:t>Wenn das Begabungsprofil Unterschiede aufweist</a:t>
            </a:r>
            <a:endParaRPr lang="de-DE" sz="3200" b="1" dirty="0">
              <a:solidFill>
                <a:srgbClr val="00B050"/>
              </a:solidFill>
            </a:endParaRPr>
          </a:p>
        </p:txBody>
      </p:sp>
      <p:sp>
        <p:nvSpPr>
          <p:cNvPr id="3" name="Inhaltsplatzhalter 2"/>
          <p:cNvSpPr>
            <a:spLocks noGrp="1"/>
          </p:cNvSpPr>
          <p:nvPr>
            <p:ph idx="1"/>
          </p:nvPr>
        </p:nvSpPr>
        <p:spPr/>
        <p:txBody>
          <a:bodyPr>
            <a:normAutofit lnSpcReduction="10000"/>
          </a:bodyPr>
          <a:lstStyle/>
          <a:p>
            <a:pPr marL="0" indent="0">
              <a:buNone/>
            </a:pPr>
            <a:r>
              <a:rPr lang="de-DE" dirty="0" smtClean="0"/>
              <a:t>                   Paul ist fast sehr gut in Deutsch, </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                        in </a:t>
            </a:r>
            <a:r>
              <a:rPr lang="de-DE" dirty="0"/>
              <a:t>M</a:t>
            </a:r>
            <a:r>
              <a:rPr lang="de-DE" dirty="0" smtClean="0"/>
              <a:t>athe eher befriedigend. </a:t>
            </a:r>
          </a:p>
          <a:p>
            <a:pPr marL="0" indent="0">
              <a:buNone/>
            </a:pPr>
            <a:endParaRPr lang="de-DE" dirty="0"/>
          </a:p>
          <a:p>
            <a:pPr marL="0" indent="0">
              <a:buNone/>
            </a:pPr>
            <a:endParaRPr lang="de-DE" dirty="0" smtClean="0"/>
          </a:p>
          <a:p>
            <a:endParaRPr lang="de-DE" dirty="0"/>
          </a:p>
          <a:p>
            <a:endParaRPr lang="de-DE" dirty="0" smtClean="0"/>
          </a:p>
          <a:p>
            <a:endParaRPr lang="de-DE" dirty="0"/>
          </a:p>
          <a:p>
            <a:endParaRPr lang="de-DE"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296" y="2276872"/>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025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b="1" dirty="0" smtClean="0">
                <a:solidFill>
                  <a:srgbClr val="92D050"/>
                </a:solidFill>
              </a:rPr>
              <a:t>…wenn eine ausgeprägte Leistungsstärke vorliegt und hier besondere Förderung erwünscht ist</a:t>
            </a:r>
            <a:endParaRPr lang="de-DE" sz="3200" b="1" dirty="0">
              <a:solidFill>
                <a:srgbClr val="92D050"/>
              </a:solidFill>
            </a:endParaRPr>
          </a:p>
        </p:txBody>
      </p:sp>
      <p:sp>
        <p:nvSpPr>
          <p:cNvPr id="3" name="Inhaltsplatzhalter 2"/>
          <p:cNvSpPr>
            <a:spLocks noGrp="1"/>
          </p:cNvSpPr>
          <p:nvPr>
            <p:ph idx="1"/>
          </p:nvPr>
        </p:nvSpPr>
        <p:spPr/>
        <p:txBody>
          <a:bodyPr/>
          <a:lstStyle/>
          <a:p>
            <a:pPr marL="0" indent="0">
              <a:buNone/>
            </a:pPr>
            <a:r>
              <a:rPr lang="de-DE" dirty="0" smtClean="0"/>
              <a:t>Julian ist in Mathe der Schnellste und braucht stets Zusatzaufgaben, sonst ist er gut.</a:t>
            </a:r>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928837"/>
            <a:ext cx="5940152" cy="39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532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…wenn die Entscheidung in Klasse 4 noch nicht klar ist</a:t>
            </a:r>
            <a:endParaRPr lang="de-DE" sz="3200" b="1" dirty="0">
              <a:solidFill>
                <a:srgbClr val="92D050"/>
              </a:solidFill>
            </a:endParaRPr>
          </a:p>
        </p:txBody>
      </p:sp>
      <p:sp>
        <p:nvSpPr>
          <p:cNvPr id="3" name="Inhaltsplatzhalter 2"/>
          <p:cNvSpPr>
            <a:spLocks noGrp="1"/>
          </p:cNvSpPr>
          <p:nvPr>
            <p:ph idx="1"/>
          </p:nvPr>
        </p:nvSpPr>
        <p:spPr/>
        <p:txBody>
          <a:bodyPr>
            <a:normAutofit fontScale="85000" lnSpcReduction="20000"/>
          </a:bodyPr>
          <a:lstStyle/>
          <a:p>
            <a:pPr marL="0" indent="0" algn="ctr">
              <a:buNone/>
            </a:pPr>
            <a:r>
              <a:rPr lang="de-DE" dirty="0" smtClean="0"/>
              <a:t>Nils Eltern sind noch unsicher, ob er ein </a:t>
            </a:r>
            <a:r>
              <a:rPr lang="de-DE" dirty="0"/>
              <a:t>G</a:t>
            </a:r>
            <a:r>
              <a:rPr lang="de-DE" dirty="0" smtClean="0"/>
              <a:t>ymnasiast oder Realschüler ist.</a:t>
            </a:r>
          </a:p>
          <a:p>
            <a:pPr marL="0" indent="0">
              <a:buNone/>
            </a:pPr>
            <a:endParaRPr lang="de-DE" dirty="0"/>
          </a:p>
          <a:p>
            <a:pPr marL="0" indent="0">
              <a:buNone/>
            </a:pPr>
            <a:endParaRPr lang="de-DE" sz="8600" dirty="0" smtClean="0"/>
          </a:p>
          <a:p>
            <a:pPr marL="0" indent="0">
              <a:buNone/>
            </a:pPr>
            <a:endParaRPr lang="de-DE" dirty="0"/>
          </a:p>
          <a:p>
            <a:pPr marL="0" indent="0">
              <a:buNone/>
            </a:pPr>
            <a:endParaRPr lang="de-DE" dirty="0" smtClean="0"/>
          </a:p>
          <a:p>
            <a:pPr marL="0" indent="0">
              <a:buNone/>
            </a:pPr>
            <a:endParaRPr lang="de-DE" dirty="0"/>
          </a:p>
          <a:p>
            <a:pPr marL="0" indent="0" algn="ctr">
              <a:buNone/>
            </a:pPr>
            <a:r>
              <a:rPr lang="de-DE" dirty="0" smtClean="0"/>
              <a:t>Die Entscheidung „Realschulabschlussprüfung oder Abitur“ bleibt offen bis in Klasse 9.</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442654"/>
            <a:ext cx="3697015" cy="257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36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…wenn mehr Zeit für Jugend und Kindheit sein soll</a:t>
            </a:r>
            <a:endParaRPr lang="de-DE" sz="3200" b="1" dirty="0">
              <a:solidFill>
                <a:srgbClr val="92D050"/>
              </a:solidFill>
            </a:endParaRPr>
          </a:p>
        </p:txBody>
      </p:sp>
      <p:sp>
        <p:nvSpPr>
          <p:cNvPr id="3" name="Inhaltsplatzhalter 2"/>
          <p:cNvSpPr>
            <a:spLocks noGrp="1"/>
          </p:cNvSpPr>
          <p:nvPr>
            <p:ph idx="1"/>
          </p:nvPr>
        </p:nvSpPr>
        <p:spPr>
          <a:xfrm>
            <a:off x="457200" y="1600200"/>
            <a:ext cx="8229600" cy="4997152"/>
          </a:xfrm>
        </p:spPr>
        <p:txBody>
          <a:bodyPr>
            <a:normAutofit fontScale="92500" lnSpcReduction="10000"/>
          </a:bodyPr>
          <a:lstStyle/>
          <a:p>
            <a:pPr marL="0" indent="0" algn="ctr">
              <a:buNone/>
            </a:pPr>
            <a:r>
              <a:rPr lang="de-DE" dirty="0" smtClean="0"/>
              <a:t>Noras Eltern wollen sie dem Druck des G8 nicht aussetzen.</a:t>
            </a:r>
          </a:p>
          <a:p>
            <a:endParaRPr lang="de-DE" dirty="0"/>
          </a:p>
          <a:p>
            <a:endParaRPr lang="de-DE" dirty="0" smtClean="0"/>
          </a:p>
          <a:p>
            <a:endParaRPr lang="de-DE" dirty="0"/>
          </a:p>
          <a:p>
            <a:endParaRPr lang="de-DE" dirty="0" smtClean="0"/>
          </a:p>
          <a:p>
            <a:endParaRPr lang="de-DE" dirty="0"/>
          </a:p>
          <a:p>
            <a:pPr marL="0" indent="0">
              <a:buNone/>
            </a:pPr>
            <a:endParaRPr lang="de-DE" dirty="0" smtClean="0"/>
          </a:p>
          <a:p>
            <a:pPr marL="0" indent="0">
              <a:buNone/>
            </a:pPr>
            <a:endParaRPr lang="de-DE" dirty="0" smtClean="0"/>
          </a:p>
          <a:p>
            <a:pPr marL="0" indent="0">
              <a:buNone/>
            </a:pPr>
            <a:r>
              <a:rPr lang="de-DE" dirty="0" smtClean="0"/>
              <a:t>Gemeinschaftsschule ist G9.</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493235"/>
            <a:ext cx="4860032" cy="324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624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 wenn der Ganztagesrhythmus den Alltag entlasten soll</a:t>
            </a:r>
            <a:endParaRPr lang="de-DE" sz="3200" b="1" dirty="0">
              <a:solidFill>
                <a:srgbClr val="92D050"/>
              </a:solidFill>
            </a:endParaRPr>
          </a:p>
        </p:txBody>
      </p:sp>
      <p:sp>
        <p:nvSpPr>
          <p:cNvPr id="3" name="Inhaltsplatzhalter 2"/>
          <p:cNvSpPr>
            <a:spLocks noGrp="1"/>
          </p:cNvSpPr>
          <p:nvPr>
            <p:ph idx="1"/>
          </p:nvPr>
        </p:nvSpPr>
        <p:spPr/>
        <p:txBody>
          <a:bodyPr>
            <a:normAutofit fontScale="77500" lnSpcReduction="20000"/>
          </a:bodyPr>
          <a:lstStyle/>
          <a:p>
            <a:pPr marL="0" indent="0">
              <a:buNone/>
            </a:pPr>
            <a:r>
              <a:rPr lang="de-DE" dirty="0" smtClean="0"/>
              <a:t>Norman streitet viel mit seinen Eltern über Hausaufgaben.</a:t>
            </a:r>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r>
              <a:rPr lang="de-DE" dirty="0" smtClean="0"/>
              <a:t>An den vier Ganztagen sind keine </a:t>
            </a:r>
            <a:r>
              <a:rPr lang="de-DE" dirty="0" err="1" smtClean="0"/>
              <a:t>Übungphasen</a:t>
            </a:r>
            <a:r>
              <a:rPr lang="de-DE" dirty="0" smtClean="0"/>
              <a:t> zu Hause notwendig (Ausnahme: Vokabeln), an den anderen Tagen erwünscht.</a:t>
            </a:r>
            <a:endParaRPr lang="de-DE"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132856"/>
            <a:ext cx="3275856" cy="238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141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solidFill>
                  <a:srgbClr val="92D050"/>
                </a:solidFill>
              </a:rPr>
              <a:t>Coaching, individuelles Arbeiten, Lernen planen </a:t>
            </a:r>
            <a:endParaRPr lang="de-DE" sz="3200" b="1" dirty="0">
              <a:solidFill>
                <a:srgbClr val="92D050"/>
              </a:solidFill>
            </a:endParaRPr>
          </a:p>
        </p:txBody>
      </p:sp>
      <p:sp>
        <p:nvSpPr>
          <p:cNvPr id="3" name="Inhaltsplatzhalter 2"/>
          <p:cNvSpPr>
            <a:spLocks noGrp="1"/>
          </p:cNvSpPr>
          <p:nvPr>
            <p:ph idx="1"/>
          </p:nvPr>
        </p:nvSpPr>
        <p:spPr/>
        <p:txBody>
          <a:bodyPr/>
          <a:lstStyle/>
          <a:p>
            <a:r>
              <a:rPr lang="de-DE" sz="3000" dirty="0" smtClean="0"/>
              <a:t>Schüler planen ihr tägliches häusliches Lernen im Logbuch (Vokabeln, Leistungsnachweise…)</a:t>
            </a:r>
          </a:p>
          <a:p>
            <a:r>
              <a:rPr lang="de-DE" sz="3000" dirty="0" smtClean="0"/>
              <a:t>Coaches und Fachlehrer reflektieren die Lernwege mit den Schülern</a:t>
            </a:r>
          </a:p>
          <a:p>
            <a:endParaRPr lang="de-DE" dirty="0"/>
          </a:p>
        </p:txBody>
      </p:sp>
      <p:pic>
        <p:nvPicPr>
          <p:cNvPr id="4" name="Grafik 3"/>
          <p:cNvPicPr>
            <a:picLocks noChangeAspect="1"/>
          </p:cNvPicPr>
          <p:nvPr/>
        </p:nvPicPr>
        <p:blipFill>
          <a:blip r:embed="rId3"/>
          <a:stretch>
            <a:fillRect/>
          </a:stretch>
        </p:blipFill>
        <p:spPr>
          <a:xfrm>
            <a:off x="6455" y="4324790"/>
            <a:ext cx="2422650" cy="1181767"/>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627784" y="4915674"/>
            <a:ext cx="2291746" cy="171881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3683" y="4294843"/>
            <a:ext cx="1653648" cy="2204864"/>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5126" y="5157192"/>
            <a:ext cx="2267744" cy="1700808"/>
          </a:xfrm>
          <a:prstGeom prst="rect">
            <a:avLst/>
          </a:prstGeom>
        </p:spPr>
      </p:pic>
    </p:spTree>
    <p:extLst>
      <p:ext uri="{BB962C8B-B14F-4D97-AF65-F5344CB8AC3E}">
        <p14:creationId xmlns:p14="http://schemas.microsoft.com/office/powerpoint/2010/main" val="365569823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2056</Words>
  <Application>Microsoft Office PowerPoint</Application>
  <PresentationFormat>Bildschirmpräsentation (4:3)</PresentationFormat>
  <Paragraphs>338</Paragraphs>
  <Slides>24</Slides>
  <Notes>24</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24</vt:i4>
      </vt:variant>
    </vt:vector>
  </HeadingPairs>
  <TitlesOfParts>
    <vt:vector size="32" baseType="lpstr">
      <vt:lpstr>ＭＳ Ｐゴシック</vt:lpstr>
      <vt:lpstr>Arial</vt:lpstr>
      <vt:lpstr>Calibri</vt:lpstr>
      <vt:lpstr>Calibri Light</vt:lpstr>
      <vt:lpstr>Times New Roman</vt:lpstr>
      <vt:lpstr>Verdana</vt:lpstr>
      <vt:lpstr>Office</vt:lpstr>
      <vt:lpstr>Larissa</vt:lpstr>
      <vt:lpstr>Informationsabend Klasse 4 Übergang in die Sekundarstufe </vt:lpstr>
      <vt:lpstr>Gemeinschaftsschulen in Reutlingen</vt:lpstr>
      <vt:lpstr>Welche Kinder profitieren von der Gemeinschaftsschule?</vt:lpstr>
      <vt:lpstr>Wenn das Begabungsprofil Unterschiede aufweist</vt:lpstr>
      <vt:lpstr>…wenn eine ausgeprägte Leistungsstärke vorliegt und hier besondere Förderung erwünscht ist</vt:lpstr>
      <vt:lpstr>…wenn die Entscheidung in Klasse 4 noch nicht klar ist</vt:lpstr>
      <vt:lpstr>…wenn mehr Zeit für Jugend und Kindheit sein soll</vt:lpstr>
      <vt:lpstr>… wenn der Ganztagesrhythmus den Alltag entlasten soll</vt:lpstr>
      <vt:lpstr>Coaching, individuelles Arbeiten, Lernen planen </vt:lpstr>
      <vt:lpstr>…wenn Ihr Kind gerne selbst Entscheidungen treffen will</vt:lpstr>
      <vt:lpstr>Die Gemeinschaftsschule lebt drei Niveaustufen</vt:lpstr>
      <vt:lpstr>Eine Schule für alle aber nicht für jeden</vt:lpstr>
      <vt:lpstr>Gemeinschaftsschule ist auch ein Weg zum Abitur </vt:lpstr>
      <vt:lpstr>PowerPoint-Präsentation</vt:lpstr>
      <vt:lpstr>Profile der Gemeinschaftsschule</vt:lpstr>
      <vt:lpstr>Fremdsprachen</vt:lpstr>
      <vt:lpstr>Eine besondere Lernumgebung für die Bedürfnisse Ihres Kindes</vt:lpstr>
      <vt:lpstr>Tagesabläufe</vt:lpstr>
      <vt:lpstr>Friedrich Förster Gemeinschaftsschule</vt:lpstr>
      <vt:lpstr>PowerPoint-Präsentation</vt:lpstr>
      <vt:lpstr>PowerPoint-Präsentation</vt:lpstr>
      <vt:lpstr>PowerPoint-Präsentation</vt:lpstr>
      <vt:lpstr>Abschlüsse und Anschlüsse</vt:lpstr>
      <vt:lpstr>Übergang – von der Grundschule in eine weiterführende Schule </vt:lpstr>
    </vt:vector>
  </TitlesOfParts>
  <Company>Stadt Reutlingen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Willkommen zum  1. Elternabend</dc:title>
  <dc:creator>Dr. Riemer,  Matthias</dc:creator>
  <cp:lastModifiedBy>Kupfer, Gaby</cp:lastModifiedBy>
  <cp:revision>131</cp:revision>
  <cp:lastPrinted>2019-11-05T10:53:01Z</cp:lastPrinted>
  <dcterms:created xsi:type="dcterms:W3CDTF">2016-10-02T19:04:36Z</dcterms:created>
  <dcterms:modified xsi:type="dcterms:W3CDTF">2019-11-25T17:21:11Z</dcterms:modified>
</cp:coreProperties>
</file>