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7" r:id="rId7"/>
    <p:sldId id="264" r:id="rId8"/>
    <p:sldId id="302" r:id="rId9"/>
    <p:sldId id="294" r:id="rId10"/>
    <p:sldId id="276" r:id="rId11"/>
    <p:sldId id="271" r:id="rId12"/>
    <p:sldId id="303" r:id="rId13"/>
    <p:sldId id="298" r:id="rId14"/>
    <p:sldId id="299" r:id="rId15"/>
    <p:sldId id="295" r:id="rId16"/>
    <p:sldId id="300" r:id="rId17"/>
    <p:sldId id="301" r:id="rId18"/>
    <p:sldId id="304" r:id="rId19"/>
    <p:sldId id="278" r:id="rId20"/>
    <p:sldId id="328" r:id="rId21"/>
    <p:sldId id="305" r:id="rId22"/>
    <p:sldId id="282" r:id="rId23"/>
    <p:sldId id="280" r:id="rId24"/>
    <p:sldId id="330" r:id="rId25"/>
    <p:sldId id="329" r:id="rId26"/>
    <p:sldId id="290" r:id="rId27"/>
    <p:sldId id="284" r:id="rId28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4290"/>
    <a:srgbClr val="A62C4F"/>
    <a:srgbClr val="FFF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7" autoAdjust="0"/>
    <p:restoredTop sz="94729"/>
  </p:normalViewPr>
  <p:slideViewPr>
    <p:cSldViewPr>
      <p:cViewPr varScale="1">
        <p:scale>
          <a:sx n="109" d="100"/>
          <a:sy n="109" d="100"/>
        </p:scale>
        <p:origin x="77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3F2B-17F2-4CC2-A3CD-199B89F7660F}" type="datetimeFigureOut">
              <a:rPr lang="de-DE" smtClean="0"/>
              <a:t>28.03.21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D16F-B71C-429F-AED9-384E6C2F1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13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D16F-B71C-429F-AED9-384E6C2F19F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88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0004"/>
            <a:ext cx="12195175" cy="1077595"/>
          </a:xfrm>
          <a:custGeom>
            <a:avLst/>
            <a:gdLst/>
            <a:ahLst/>
            <a:cxnLst/>
            <a:rect l="l" t="t" r="r" b="b"/>
            <a:pathLst>
              <a:path w="12195175" h="1077595">
                <a:moveTo>
                  <a:pt x="0" y="1077214"/>
                </a:moveTo>
                <a:lnTo>
                  <a:pt x="12195175" y="1077214"/>
                </a:lnTo>
                <a:lnTo>
                  <a:pt x="12195175" y="0"/>
                </a:lnTo>
                <a:lnTo>
                  <a:pt x="0" y="0"/>
                </a:lnTo>
                <a:lnTo>
                  <a:pt x="0" y="1077214"/>
                </a:lnTo>
                <a:close/>
              </a:path>
            </a:pathLst>
          </a:custGeom>
          <a:solidFill>
            <a:srgbClr val="71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39" y="548766"/>
            <a:ext cx="12040870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-15" dirty="0"/>
              <a:t>INFORMATIONEN </a:t>
            </a:r>
            <a:r>
              <a:rPr spc="-5" dirty="0"/>
              <a:t>ZUR ABSCHLUSSPRÜFUNG </a:t>
            </a:r>
            <a:r>
              <a:rPr spc="-25" dirty="0"/>
              <a:t>IN </a:t>
            </a:r>
            <a:r>
              <a:rPr spc="-5" dirty="0"/>
              <a:t>KLASSE</a:t>
            </a:r>
            <a:r>
              <a:rPr spc="40" dirty="0"/>
              <a:t> </a:t>
            </a:r>
            <a:r>
              <a:rPr spc="15" dirty="0"/>
              <a:t>10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5" h="540385">
                <a:moveTo>
                  <a:pt x="0" y="540003"/>
                </a:moveTo>
                <a:lnTo>
                  <a:pt x="540004" y="540003"/>
                </a:lnTo>
                <a:lnTo>
                  <a:pt x="540004" y="0"/>
                </a:lnTo>
                <a:lnTo>
                  <a:pt x="0" y="0"/>
                </a:lnTo>
                <a:lnTo>
                  <a:pt x="0" y="54000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-15" dirty="0"/>
              <a:t>INFORMATIONEN </a:t>
            </a:r>
            <a:r>
              <a:rPr spc="-5" dirty="0"/>
              <a:t>ZUR ABSCHLUSSPRÜFUNG </a:t>
            </a:r>
            <a:r>
              <a:rPr spc="-25" dirty="0"/>
              <a:t>IN </a:t>
            </a:r>
            <a:r>
              <a:rPr spc="-5" dirty="0"/>
              <a:t>KLASSE</a:t>
            </a:r>
            <a:r>
              <a:rPr spc="40" dirty="0"/>
              <a:t> </a:t>
            </a:r>
            <a:r>
              <a:rPr spc="15" dirty="0"/>
              <a:t>10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-15" dirty="0"/>
              <a:t>INFORMATIONEN </a:t>
            </a:r>
            <a:r>
              <a:rPr spc="-5" dirty="0"/>
              <a:t>ZUR ABSCHLUSSPRÜFUNG </a:t>
            </a:r>
            <a:r>
              <a:rPr spc="-25" dirty="0"/>
              <a:t>IN </a:t>
            </a:r>
            <a:r>
              <a:rPr spc="-5" dirty="0"/>
              <a:t>KLASSE</a:t>
            </a:r>
            <a:r>
              <a:rPr spc="40" dirty="0"/>
              <a:t> </a:t>
            </a:r>
            <a:r>
              <a:rPr spc="15" dirty="0"/>
              <a:t>10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-15" dirty="0"/>
              <a:t>INFORMATIONEN </a:t>
            </a:r>
            <a:r>
              <a:rPr spc="-5" dirty="0"/>
              <a:t>ZUR ABSCHLUSSPRÜFUNG </a:t>
            </a:r>
            <a:r>
              <a:rPr spc="-25" dirty="0"/>
              <a:t>IN </a:t>
            </a:r>
            <a:r>
              <a:rPr spc="-5" dirty="0"/>
              <a:t>KLASSE</a:t>
            </a:r>
            <a:r>
              <a:rPr spc="40" dirty="0"/>
              <a:t> </a:t>
            </a:r>
            <a:r>
              <a:rPr spc="15" dirty="0"/>
              <a:t>10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5175" cy="6858000"/>
          </a:xfrm>
          <a:custGeom>
            <a:avLst/>
            <a:gdLst/>
            <a:ahLst/>
            <a:cxnLst/>
            <a:rect l="l" t="t" r="r" b="b"/>
            <a:pathLst>
              <a:path w="12195175" h="6858000">
                <a:moveTo>
                  <a:pt x="0" y="6858000"/>
                </a:moveTo>
                <a:lnTo>
                  <a:pt x="12195175" y="6858000"/>
                </a:lnTo>
                <a:lnTo>
                  <a:pt x="121951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-15" dirty="0"/>
              <a:t>INFORMATIONEN </a:t>
            </a:r>
            <a:r>
              <a:rPr spc="-5" dirty="0"/>
              <a:t>ZUR ABSCHLUSSPRÜFUNG </a:t>
            </a:r>
            <a:r>
              <a:rPr spc="-25" dirty="0"/>
              <a:t>IN </a:t>
            </a:r>
            <a:r>
              <a:rPr spc="-5" dirty="0"/>
              <a:t>KLASSE</a:t>
            </a:r>
            <a:r>
              <a:rPr spc="40" dirty="0"/>
              <a:t> </a:t>
            </a:r>
            <a:r>
              <a:rPr spc="15" dirty="0"/>
              <a:t>10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8814" y="909065"/>
            <a:ext cx="10240721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3513" y="1728343"/>
            <a:ext cx="9831323" cy="1978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99005" y="6664229"/>
            <a:ext cx="2794000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-15" dirty="0"/>
              <a:t>INFORMATIONEN </a:t>
            </a:r>
            <a:r>
              <a:rPr spc="-5" dirty="0"/>
              <a:t>ZUR ABSCHLUSSPRÜFUNG </a:t>
            </a:r>
            <a:r>
              <a:rPr spc="-25" dirty="0"/>
              <a:t>IN </a:t>
            </a:r>
            <a:r>
              <a:rPr spc="-5" dirty="0"/>
              <a:t>KLASSE</a:t>
            </a:r>
            <a:r>
              <a:rPr spc="40" dirty="0"/>
              <a:t> </a:t>
            </a:r>
            <a:r>
              <a:rPr spc="15" dirty="0"/>
              <a:t>10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C5974B6-3353-4781-B620-BC5168DAE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0A2C0FD4-452B-439A-A978-C37BC16F5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bject 8"/>
          <p:cNvSpPr txBox="1"/>
          <p:nvPr/>
        </p:nvSpPr>
        <p:spPr>
          <a:xfrm>
            <a:off x="7559812" y="2723322"/>
            <a:ext cx="3510355" cy="2236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/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100" b="1" kern="1200" spc="-105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27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spc="-10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Die neue Realschulabschlussprüfung ab dem SJ 20/21</a:t>
            </a:r>
          </a:p>
          <a:p>
            <a:pPr marL="127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1" kern="1200" spc="-105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27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spc="-10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HERZLICH</a:t>
            </a:r>
            <a:r>
              <a:rPr lang="en-US" sz="2400" b="1" kern="1200" spc="-11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spc="-9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WILLKOMMEN!</a:t>
            </a:r>
          </a:p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100" b="1" kern="1200" spc="-9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16929AE4-43B6-494E-B7D6-F778AB2F2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8CEE0D70-D5EB-4589-819D-77F64EC4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2A701B99-D75A-4647-9635-9858D3BA7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DEADC-5415-4FC6-93F0-89769392A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859" y="1120020"/>
            <a:ext cx="5632862" cy="3509529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26558F7-BDE1-4305-A546-C122F3F07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839037"/>
            <a:ext cx="3529028" cy="13882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909065"/>
            <a:ext cx="168846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25" dirty="0">
                <a:latin typeface="Arial"/>
                <a:cs typeface="Arial"/>
              </a:rPr>
              <a:t>T</a:t>
            </a:r>
            <a:r>
              <a:rPr sz="3200" b="1" spc="165" dirty="0">
                <a:latin typeface="Arial"/>
                <a:cs typeface="Arial"/>
              </a:rPr>
              <a:t>ermi</a:t>
            </a:r>
            <a:r>
              <a:rPr sz="3200" b="1" spc="175" dirty="0">
                <a:latin typeface="Arial"/>
                <a:cs typeface="Arial"/>
              </a:rPr>
              <a:t>n</a:t>
            </a:r>
            <a:r>
              <a:rPr sz="3200" b="1" spc="11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9136" y="1728343"/>
            <a:ext cx="8348345" cy="45788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08</a:t>
            </a:r>
            <a:r>
              <a:rPr sz="2000" b="1" spc="20" dirty="0">
                <a:solidFill>
                  <a:srgbClr val="C00000"/>
                </a:solidFill>
                <a:latin typeface="Arial"/>
                <a:cs typeface="Arial"/>
              </a:rPr>
              <a:t>.0</a:t>
            </a: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sz="2000" b="1" spc="20" dirty="0">
                <a:solidFill>
                  <a:srgbClr val="C00000"/>
                </a:solidFill>
                <a:latin typeface="Arial"/>
                <a:cs typeface="Arial"/>
              </a:rPr>
              <a:t>.20</a:t>
            </a: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21</a:t>
            </a:r>
            <a:endParaRPr sz="20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lang="de-DE" sz="2000" b="1" spc="-25" dirty="0">
                <a:latin typeface="Noto Sans"/>
                <a:cs typeface="Noto Sans"/>
              </a:rPr>
              <a:t>Schriftliche Prüfung Deutsch</a:t>
            </a:r>
          </a:p>
          <a:p>
            <a:pPr marL="299085">
              <a:lnSpc>
                <a:spcPct val="100000"/>
              </a:lnSpc>
            </a:pPr>
            <a:endParaRPr sz="2000" b="1" dirty="0">
              <a:latin typeface="Noto Sans"/>
              <a:cs typeface="Noto Sans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r>
              <a:rPr sz="2000" b="1" spc="20" dirty="0">
                <a:solidFill>
                  <a:srgbClr val="C00000"/>
                </a:solidFill>
                <a:latin typeface="Arial"/>
                <a:cs typeface="Arial"/>
              </a:rPr>
              <a:t>.0</a:t>
            </a: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sz="2000" b="1" spc="20" dirty="0">
                <a:solidFill>
                  <a:srgbClr val="C00000"/>
                </a:solidFill>
                <a:latin typeface="Arial"/>
                <a:cs typeface="Arial"/>
              </a:rPr>
              <a:t>.2</a:t>
            </a: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021</a:t>
            </a:r>
          </a:p>
          <a:p>
            <a:pPr marL="1270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    </a:t>
            </a:r>
            <a:r>
              <a:rPr lang="de-DE" sz="2000" b="1" spc="20" dirty="0">
                <a:latin typeface="Noto Sans"/>
                <a:cs typeface="Arial"/>
              </a:rPr>
              <a:t>Schriftliche Prüfung Mathe</a:t>
            </a:r>
          </a:p>
          <a:p>
            <a:pPr marL="12700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de-DE" sz="2000" b="1" spc="20" dirty="0">
              <a:latin typeface="Noto Sans"/>
              <a:cs typeface="Arial"/>
            </a:endParaRPr>
          </a:p>
          <a:p>
            <a:pPr marL="299085" indent="-286385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15.06.2021</a:t>
            </a:r>
            <a:endParaRPr lang="de-DE" sz="20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lang="de-DE" sz="2000" b="1" spc="70" dirty="0">
                <a:latin typeface="Noto Sans"/>
                <a:cs typeface="Arial"/>
              </a:rPr>
              <a:t>Schriftliche Prüfung Englisch</a:t>
            </a:r>
          </a:p>
          <a:p>
            <a:pPr marL="299085">
              <a:lnSpc>
                <a:spcPct val="100000"/>
              </a:lnSpc>
            </a:pPr>
            <a:endParaRPr lang="de-DE" sz="2000" b="1" spc="70" dirty="0">
              <a:latin typeface="Noto Sans"/>
              <a:cs typeface="Arial"/>
            </a:endParaRPr>
          </a:p>
          <a:p>
            <a:pPr marL="299085" indent="-286385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20" dirty="0">
                <a:solidFill>
                  <a:srgbClr val="C00000"/>
                </a:solidFill>
                <a:latin typeface="Arial"/>
                <a:cs typeface="Arial"/>
              </a:rPr>
              <a:t>18.06.2021</a:t>
            </a:r>
            <a:endParaRPr lang="de-DE" sz="20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lang="de-DE" sz="2000" b="1" spc="70" dirty="0">
                <a:latin typeface="Noto Sans"/>
                <a:cs typeface="Arial"/>
              </a:rPr>
              <a:t>Schriftliche Prüfung Wahlpflichtfach</a:t>
            </a:r>
          </a:p>
          <a:p>
            <a:pPr marL="299085">
              <a:lnSpc>
                <a:spcPct val="100000"/>
              </a:lnSpc>
            </a:pPr>
            <a:endParaRPr lang="de-DE" sz="2000" b="1" spc="70" dirty="0">
              <a:latin typeface="Noto Sans"/>
              <a:cs typeface="Arial"/>
            </a:endParaRPr>
          </a:p>
          <a:p>
            <a:pPr marL="299085">
              <a:lnSpc>
                <a:spcPct val="100000"/>
              </a:lnSpc>
            </a:pPr>
            <a:endParaRPr lang="de-DE" sz="2000" b="1" spc="70" dirty="0">
              <a:latin typeface="Noto Sans"/>
              <a:cs typeface="Arial"/>
            </a:endParaRPr>
          </a:p>
          <a:p>
            <a:pPr marL="299085">
              <a:lnSpc>
                <a:spcPct val="100000"/>
              </a:lnSpc>
            </a:pPr>
            <a:endParaRPr sz="2000" dirty="0">
              <a:latin typeface="Noto Sans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998" y="1709978"/>
            <a:ext cx="900430" cy="63543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233045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1835"/>
              </a:spcBef>
            </a:pPr>
            <a:r>
              <a:rPr lang="de-DE" sz="2600" b="1" spc="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9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5" h="540385">
                <a:moveTo>
                  <a:pt x="0" y="540003"/>
                </a:moveTo>
                <a:lnTo>
                  <a:pt x="540004" y="540003"/>
                </a:lnTo>
                <a:lnTo>
                  <a:pt x="540004" y="0"/>
                </a:lnTo>
                <a:lnTo>
                  <a:pt x="0" y="0"/>
                </a:lnTo>
                <a:lnTo>
                  <a:pt x="0" y="54000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845" y="23876"/>
            <a:ext cx="166814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92CA2ABB-EF24-4456-8C0B-7F458BB7A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6"/>
            <a:ext cx="1819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56038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4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4" name="object 14"/>
          <p:cNvSpPr/>
          <p:nvPr/>
        </p:nvSpPr>
        <p:spPr>
          <a:xfrm>
            <a:off x="1905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6139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B4723EFE-07A0-4B4E-9E91-968BB2CDA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0324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0530C30A-5021-4F3A-A8EF-F2E5F6588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6"/>
            <a:ext cx="1819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56038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4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4" name="object 14"/>
          <p:cNvSpPr/>
          <p:nvPr/>
        </p:nvSpPr>
        <p:spPr>
          <a:xfrm>
            <a:off x="1905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6139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B4723EFE-07A0-4B4E-9E91-968BB2CDA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425752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DF43F0DB-6BC7-4FAD-8A4C-DE565CA07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51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5" y="23877"/>
            <a:ext cx="159095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891219"/>
            <a:ext cx="5039995" cy="981679"/>
          </a:xfrm>
          <a:custGeom>
            <a:avLst/>
            <a:gdLst/>
            <a:ahLst/>
            <a:cxnLst/>
            <a:rect l="l" t="t" r="r" b="b"/>
            <a:pathLst>
              <a:path w="5039995" h="720090">
                <a:moveTo>
                  <a:pt x="0" y="720001"/>
                </a:moveTo>
                <a:lnTo>
                  <a:pt x="5039995" y="720001"/>
                </a:lnTo>
                <a:lnTo>
                  <a:pt x="5039995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C00000"/>
          </a:solidFill>
          <a:ln w="31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5800" y="1029715"/>
            <a:ext cx="4038600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  <a:t>Kommunikationsprüfung</a:t>
            </a:r>
            <a:b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  <a:t>Französisch</a:t>
            </a:r>
            <a:endParaRPr b="1" spc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5069" y="1970362"/>
            <a:ext cx="5039995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10min pro Schüler*in</a:t>
            </a:r>
            <a:endParaRPr lang="de-DE" sz="2000" b="1" spc="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0879" y="3216302"/>
            <a:ext cx="5039995" cy="36676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84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Prüfung durch die Fachlehrkraft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5069" y="3863134"/>
            <a:ext cx="5039995" cy="703398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86995" rIns="0" bIns="0" rtlCol="0">
            <a:spAutoFit/>
          </a:bodyPr>
          <a:lstStyle/>
          <a:p>
            <a:pPr marL="398145" indent="-306705">
              <a:lnSpc>
                <a:spcPct val="100000"/>
              </a:lnSpc>
              <a:spcBef>
                <a:spcPts val="400"/>
              </a:spcBef>
              <a:buAutoNum type="alphaLcParenR"/>
              <a:tabLst>
                <a:tab pos="398780" algn="l"/>
              </a:tabLst>
            </a:pPr>
            <a:r>
              <a:rPr lang="de-DE" sz="2000" b="1" spc="95" dirty="0">
                <a:solidFill>
                  <a:srgbClr val="FFFFFF"/>
                </a:solidFill>
                <a:latin typeface="Arial"/>
                <a:cs typeface="Arial"/>
              </a:rPr>
              <a:t>Präsentation </a:t>
            </a:r>
            <a:r>
              <a:rPr lang="de-DE" sz="1600" b="1" spc="95" dirty="0">
                <a:solidFill>
                  <a:srgbClr val="FFFFFF"/>
                </a:solidFill>
                <a:latin typeface="Arial"/>
                <a:cs typeface="Arial"/>
              </a:rPr>
              <a:t>(selbst gewähltes Thema)</a:t>
            </a:r>
            <a:endParaRPr lang="de-DE" sz="1600" dirty="0">
              <a:latin typeface="Arial"/>
              <a:cs typeface="Arial"/>
            </a:endParaRPr>
          </a:p>
          <a:p>
            <a:pPr marL="403860" indent="-312420">
              <a:lnSpc>
                <a:spcPct val="100000"/>
              </a:lnSpc>
              <a:buAutoNum type="alphaLcParenR"/>
              <a:tabLst>
                <a:tab pos="404495" algn="l"/>
              </a:tabLst>
            </a:pPr>
            <a:r>
              <a:rPr lang="de-DE" sz="2000" b="1" spc="65" dirty="0">
                <a:solidFill>
                  <a:srgbClr val="FFFFFF"/>
                </a:solidFill>
                <a:latin typeface="Arial"/>
                <a:cs typeface="Arial"/>
              </a:rPr>
              <a:t>Dialogisches Sprechen</a:t>
            </a:r>
            <a:endParaRPr lang="de-DE" sz="2000" dirty="0">
              <a:latin typeface="Arial"/>
              <a:cs typeface="Arial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59BEF0EB-97A7-4B4F-A829-454BE049C6BC}"/>
              </a:ext>
            </a:extLst>
          </p:cNvPr>
          <p:cNvSpPr txBox="1"/>
          <p:nvPr/>
        </p:nvSpPr>
        <p:spPr>
          <a:xfrm>
            <a:off x="5025069" y="2570110"/>
            <a:ext cx="5039995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Einzel – oder Tandemprüfung</a:t>
            </a:r>
          </a:p>
        </p:txBody>
      </p:sp>
      <p:pic>
        <p:nvPicPr>
          <p:cNvPr id="21" name="Grafik 20" descr="Ein Bild, das Text enthält.&#10;&#10;Automatisch generierte Beschreibung">
            <a:extLst>
              <a:ext uri="{FF2B5EF4-FFF2-40B4-BE49-F238E27FC236}">
                <a16:creationId xmlns:a16="http://schemas.microsoft.com/office/drawing/2014/main" id="{4F2C1957-2067-4B82-8572-FC08AE2FD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0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909065"/>
            <a:ext cx="168846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25" dirty="0">
                <a:latin typeface="Arial"/>
                <a:cs typeface="Arial"/>
              </a:rPr>
              <a:t>T</a:t>
            </a:r>
            <a:r>
              <a:rPr sz="3200" b="1" spc="165" dirty="0">
                <a:latin typeface="Arial"/>
                <a:cs typeface="Arial"/>
              </a:rPr>
              <a:t>ermi</a:t>
            </a:r>
            <a:r>
              <a:rPr sz="3200" b="1" spc="175" dirty="0">
                <a:latin typeface="Arial"/>
                <a:cs typeface="Arial"/>
              </a:rPr>
              <a:t>n</a:t>
            </a:r>
            <a:r>
              <a:rPr sz="3200" b="1" spc="11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9136" y="1728343"/>
            <a:ext cx="3781425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60" dirty="0">
                <a:solidFill>
                  <a:srgbClr val="C00000"/>
                </a:solidFill>
                <a:latin typeface="Arial"/>
                <a:cs typeface="Arial"/>
              </a:rPr>
              <a:t>21.04.21 – 23.04.21</a:t>
            </a:r>
            <a:r>
              <a:rPr sz="20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 </a:t>
            </a:r>
            <a:endParaRPr lang="de-DE" sz="2000" b="1" spc="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299720" algn="l"/>
              </a:tabLst>
            </a:pPr>
            <a:r>
              <a:rPr lang="de-DE" sz="2000" b="1" spc="50" dirty="0">
                <a:latin typeface="Arial"/>
                <a:cs typeface="Arial"/>
              </a:rPr>
              <a:t>    </a:t>
            </a:r>
            <a:r>
              <a:rPr sz="2000" b="1" spc="45" dirty="0" err="1">
                <a:latin typeface="Arial"/>
                <a:cs typeface="Arial"/>
              </a:rPr>
              <a:t>durch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55" dirty="0">
                <a:latin typeface="Arial"/>
                <a:cs typeface="Arial"/>
              </a:rPr>
              <a:t>die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spc="75" dirty="0">
                <a:latin typeface="Arial"/>
                <a:cs typeface="Arial"/>
              </a:rPr>
              <a:t>Fachlehrkraft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998" y="1709978"/>
            <a:ext cx="900430" cy="63543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233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5"/>
              </a:spcBef>
            </a:pPr>
            <a:r>
              <a:rPr lang="de-DE" sz="2600" b="1" spc="-15" dirty="0">
                <a:solidFill>
                  <a:srgbClr val="FFFFFF"/>
                </a:solidFill>
                <a:latin typeface="Arial"/>
                <a:cs typeface="Arial"/>
              </a:rPr>
              <a:t>KPF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5" h="540385">
                <a:moveTo>
                  <a:pt x="0" y="540003"/>
                </a:moveTo>
                <a:lnTo>
                  <a:pt x="540004" y="540003"/>
                </a:lnTo>
                <a:lnTo>
                  <a:pt x="540004" y="0"/>
                </a:lnTo>
                <a:lnTo>
                  <a:pt x="0" y="0"/>
                </a:lnTo>
                <a:lnTo>
                  <a:pt x="0" y="54000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845" y="23876"/>
            <a:ext cx="216471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84B93678-0171-4A7C-89A6-05CBD57BC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1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5" y="23877"/>
            <a:ext cx="189575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-1" y="988380"/>
            <a:ext cx="5039995" cy="981679"/>
          </a:xfrm>
          <a:custGeom>
            <a:avLst/>
            <a:gdLst/>
            <a:ahLst/>
            <a:cxnLst/>
            <a:rect l="l" t="t" r="r" b="b"/>
            <a:pathLst>
              <a:path w="5039995" h="720090">
                <a:moveTo>
                  <a:pt x="0" y="720001"/>
                </a:moveTo>
                <a:lnTo>
                  <a:pt x="5039995" y="720001"/>
                </a:lnTo>
                <a:lnTo>
                  <a:pt x="5039995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5800" y="1029715"/>
            <a:ext cx="4038600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  <a:t>Praktische Prüfung</a:t>
            </a:r>
            <a:b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  <a:t>Technik/AES</a:t>
            </a:r>
            <a:endParaRPr b="1" spc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9207" y="2089576"/>
            <a:ext cx="5039995" cy="1917833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1.Teil: praktischer Teil </a:t>
            </a:r>
          </a:p>
          <a:p>
            <a:pPr marL="377190" indent="-285750">
              <a:lnSpc>
                <a:spcPct val="100000"/>
              </a:lnSpc>
              <a:spcBef>
                <a:spcPts val="455"/>
              </a:spcBef>
              <a:buFont typeface="Wingdings" panose="05000000000000000000" pitchFamily="2" charset="2"/>
              <a:buChar char="à"/>
            </a:pPr>
            <a:r>
              <a:rPr lang="de-DE" sz="1600" b="1" spc="85" dirty="0">
                <a:solidFill>
                  <a:srgbClr val="FFFFFF"/>
                </a:solidFill>
                <a:latin typeface="Arial"/>
                <a:cs typeface="Arial"/>
              </a:rPr>
              <a:t>wird im Unterricht durchgeführt (6-9h</a:t>
            </a:r>
            <a:r>
              <a:rPr lang="de-DE" sz="1200" b="1" spc="8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</a:p>
          <a:p>
            <a:pPr marL="262890" indent="-171450">
              <a:lnSpc>
                <a:spcPct val="100000"/>
              </a:lnSpc>
              <a:spcBef>
                <a:spcPts val="455"/>
              </a:spcBef>
              <a:buFont typeface="Wingdings" panose="05000000000000000000" pitchFamily="2" charset="2"/>
              <a:buChar char="à"/>
            </a:pPr>
            <a:endParaRPr lang="de-DE" sz="1200" b="1" spc="8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2. Teil: Prüfungsgespräch</a:t>
            </a:r>
          </a:p>
          <a:p>
            <a:pPr marL="377190" indent="-285750">
              <a:lnSpc>
                <a:spcPct val="100000"/>
              </a:lnSpc>
              <a:spcBef>
                <a:spcPts val="455"/>
              </a:spcBef>
              <a:buFont typeface="Wingdings" panose="05000000000000000000" pitchFamily="2" charset="2"/>
              <a:buChar char="à"/>
            </a:pPr>
            <a:r>
              <a:rPr lang="de-DE" sz="1600" b="1" spc="85" dirty="0">
                <a:solidFill>
                  <a:srgbClr val="FFFFFF"/>
                </a:solidFill>
                <a:latin typeface="Arial"/>
                <a:cs typeface="Arial"/>
                <a:sym typeface="Wingdings" panose="05000000000000000000" pitchFamily="2" charset="2"/>
              </a:rPr>
              <a:t>15 min pro Schüler*in</a:t>
            </a:r>
          </a:p>
          <a:p>
            <a:pPr marL="377190" indent="-285750">
              <a:lnSpc>
                <a:spcPct val="100000"/>
              </a:lnSpc>
              <a:spcBef>
                <a:spcPts val="455"/>
              </a:spcBef>
              <a:buFont typeface="Wingdings" panose="05000000000000000000" pitchFamily="2" charset="2"/>
              <a:buChar char="à"/>
            </a:pPr>
            <a:r>
              <a:rPr lang="de-DE" sz="1600" b="1" spc="85" dirty="0">
                <a:solidFill>
                  <a:srgbClr val="FFFFFF"/>
                </a:solidFill>
                <a:latin typeface="Arial"/>
                <a:cs typeface="Arial"/>
                <a:sym typeface="Wingdings" panose="05000000000000000000" pitchFamily="2" charset="2"/>
              </a:rPr>
              <a:t>Bezug zum praktischen Teil</a:t>
            </a:r>
            <a:endParaRPr lang="de-DE" sz="1600" b="1" spc="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9206" y="4953000"/>
            <a:ext cx="5039995" cy="36676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84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Prüfung durch die Fachlehrkraft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8536459B-FED6-46C1-A32C-5A954480F4C1}"/>
              </a:ext>
            </a:extLst>
          </p:cNvPr>
          <p:cNvSpPr txBox="1"/>
          <p:nvPr/>
        </p:nvSpPr>
        <p:spPr>
          <a:xfrm>
            <a:off x="5039206" y="4297141"/>
            <a:ext cx="5039995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Einzel – oder Tandemprüfung</a:t>
            </a:r>
          </a:p>
        </p:txBody>
      </p:sp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314A163B-8BAD-4AE8-867B-DA7DCDDDA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2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909065"/>
            <a:ext cx="168846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25" dirty="0">
                <a:latin typeface="Arial"/>
                <a:cs typeface="Arial"/>
              </a:rPr>
              <a:t>T</a:t>
            </a:r>
            <a:r>
              <a:rPr sz="3200" b="1" spc="165" dirty="0">
                <a:latin typeface="Arial"/>
                <a:cs typeface="Arial"/>
              </a:rPr>
              <a:t>ermi</a:t>
            </a:r>
            <a:r>
              <a:rPr sz="3200" b="1" spc="175" dirty="0">
                <a:latin typeface="Arial"/>
                <a:cs typeface="Arial"/>
              </a:rPr>
              <a:t>n</a:t>
            </a:r>
            <a:r>
              <a:rPr sz="3200" b="1" spc="11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9136" y="1728343"/>
            <a:ext cx="5761864" cy="1924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endParaRPr lang="de-DE" sz="2000" b="1" spc="6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60" dirty="0">
                <a:solidFill>
                  <a:srgbClr val="C00000"/>
                </a:solidFill>
                <a:latin typeface="Arial"/>
                <a:cs typeface="Arial"/>
              </a:rPr>
              <a:t>Ab 08.03.21</a:t>
            </a:r>
            <a:r>
              <a:rPr lang="de-DE" sz="2000" b="1" spc="50" dirty="0">
                <a:latin typeface="Arial"/>
                <a:cs typeface="Arial"/>
              </a:rPr>
              <a:t> 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299720" algn="l"/>
              </a:tabLst>
            </a:pPr>
            <a:r>
              <a:rPr lang="de-DE" sz="2000" b="1" spc="50" dirty="0">
                <a:latin typeface="Arial"/>
                <a:cs typeface="Arial"/>
              </a:rPr>
              <a:t>    </a:t>
            </a:r>
            <a:r>
              <a:rPr lang="de-DE" sz="2000" b="1" spc="45" dirty="0">
                <a:latin typeface="Arial"/>
                <a:cs typeface="Arial"/>
              </a:rPr>
              <a:t>praktischer Prüfungsteil  im Unterricht</a:t>
            </a:r>
            <a:endParaRPr lang="de-DE" sz="2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299720" algn="l"/>
              </a:tabLst>
            </a:pPr>
            <a:endParaRPr lang="de-DE" sz="2000" b="1" spc="6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60" dirty="0">
                <a:solidFill>
                  <a:srgbClr val="C00000"/>
                </a:solidFill>
                <a:latin typeface="Arial"/>
                <a:cs typeface="Arial"/>
              </a:rPr>
              <a:t>21.04.21 – 23.04.21</a:t>
            </a:r>
            <a:r>
              <a:rPr sz="20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 </a:t>
            </a:r>
            <a:endParaRPr lang="de-DE" sz="2000" b="1" spc="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299720" algn="l"/>
              </a:tabLst>
            </a:pPr>
            <a:r>
              <a:rPr lang="de-DE" sz="2000" b="1" spc="50" dirty="0">
                <a:latin typeface="Arial"/>
                <a:cs typeface="Arial"/>
              </a:rPr>
              <a:t>    </a:t>
            </a:r>
            <a:r>
              <a:rPr lang="de-DE" sz="2000" b="1" spc="45" dirty="0">
                <a:latin typeface="Arial"/>
                <a:cs typeface="Arial"/>
              </a:rPr>
              <a:t>Prüfungsgespräche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9998" y="1709978"/>
            <a:ext cx="900430" cy="63543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233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5"/>
              </a:spcBef>
            </a:pPr>
            <a:r>
              <a:rPr lang="de-DE" sz="2600" b="1" spc="-15" dirty="0">
                <a:solidFill>
                  <a:srgbClr val="FFFFFF"/>
                </a:solidFill>
                <a:latin typeface="Arial"/>
                <a:cs typeface="Arial"/>
              </a:rPr>
              <a:t>PP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5" h="540385">
                <a:moveTo>
                  <a:pt x="0" y="540003"/>
                </a:moveTo>
                <a:lnTo>
                  <a:pt x="540004" y="540003"/>
                </a:lnTo>
                <a:lnTo>
                  <a:pt x="540004" y="0"/>
                </a:lnTo>
                <a:lnTo>
                  <a:pt x="0" y="0"/>
                </a:lnTo>
                <a:lnTo>
                  <a:pt x="0" y="54000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845" y="23876"/>
            <a:ext cx="216471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8E926098-167B-43C2-849C-674A5C941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10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6"/>
            <a:ext cx="1819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56038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4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4" name="object 14"/>
          <p:cNvSpPr/>
          <p:nvPr/>
        </p:nvSpPr>
        <p:spPr>
          <a:xfrm>
            <a:off x="1905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6139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B4723EFE-07A0-4B4E-9E91-968BB2CDA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81137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sp>
        <p:nvSpPr>
          <p:cNvPr id="13" name="object 15">
            <a:extLst>
              <a:ext uri="{FF2B5EF4-FFF2-40B4-BE49-F238E27FC236}">
                <a16:creationId xmlns:a16="http://schemas.microsoft.com/office/drawing/2014/main" id="{04A0A086-4538-4FC1-AD80-0DFBBBEDC710}"/>
              </a:ext>
            </a:extLst>
          </p:cNvPr>
          <p:cNvSpPr/>
          <p:nvPr/>
        </p:nvSpPr>
        <p:spPr>
          <a:xfrm>
            <a:off x="7620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659D4AA6-6188-4C45-908D-213EAE6E6F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91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6"/>
            <a:ext cx="1819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56038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4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4" name="object 14"/>
          <p:cNvSpPr/>
          <p:nvPr/>
        </p:nvSpPr>
        <p:spPr>
          <a:xfrm>
            <a:off x="1905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6139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B4723EFE-07A0-4B4E-9E91-968BB2CDA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509466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sp>
        <p:nvSpPr>
          <p:cNvPr id="13" name="object 15">
            <a:extLst>
              <a:ext uri="{FF2B5EF4-FFF2-40B4-BE49-F238E27FC236}">
                <a16:creationId xmlns:a16="http://schemas.microsoft.com/office/drawing/2014/main" id="{04A0A086-4538-4FC1-AD80-0DFBBBEDC710}"/>
              </a:ext>
            </a:extLst>
          </p:cNvPr>
          <p:cNvSpPr/>
          <p:nvPr/>
        </p:nvSpPr>
        <p:spPr>
          <a:xfrm>
            <a:off x="7620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778EE541-EE92-4CDC-B17F-4DF58483D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27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5" y="23876"/>
            <a:ext cx="1668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MÜNDLICHE</a:t>
            </a:r>
            <a:r>
              <a:rPr sz="1200" spc="-25" dirty="0">
                <a:solidFill>
                  <a:srgbClr val="7E7E7E"/>
                </a:solidFill>
                <a:latin typeface="Noto Sans"/>
                <a:cs typeface="Noto Sans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Noto Sans"/>
                <a:cs typeface="Noto Sans"/>
              </a:rPr>
              <a:t>PRÜFUNG</a:t>
            </a:r>
            <a:endParaRPr sz="120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2" y="900010"/>
            <a:ext cx="5039995" cy="720090"/>
          </a:xfrm>
          <a:custGeom>
            <a:avLst/>
            <a:gdLst/>
            <a:ahLst/>
            <a:cxnLst/>
            <a:rect l="l" t="t" r="r" b="b"/>
            <a:pathLst>
              <a:path w="5039995" h="720090">
                <a:moveTo>
                  <a:pt x="0" y="720001"/>
                </a:moveTo>
                <a:lnTo>
                  <a:pt x="5039995" y="720001"/>
                </a:lnTo>
                <a:lnTo>
                  <a:pt x="5039995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C00000"/>
          </a:solidFill>
          <a:ln w="31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30960" y="1029715"/>
            <a:ext cx="317500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90" dirty="0" err="1">
                <a:solidFill>
                  <a:srgbClr val="FFFFFF"/>
                </a:solidFill>
                <a:latin typeface="Arial"/>
                <a:cs typeface="Arial"/>
              </a:rPr>
              <a:t>Mündliche</a:t>
            </a:r>
            <a:r>
              <a:rPr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Prüfung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039995" y="1800059"/>
            <a:ext cx="5018405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10" dirty="0">
                <a:solidFill>
                  <a:srgbClr val="FFFFFF"/>
                </a:solidFill>
                <a:latin typeface="Arial"/>
                <a:cs typeface="Arial"/>
              </a:rPr>
              <a:t>Optionale Prüfung (15min pro </a:t>
            </a:r>
            <a:r>
              <a:rPr lang="de-DE" sz="2000" b="1" spc="10" dirty="0" err="1">
                <a:solidFill>
                  <a:srgbClr val="FFFFFF"/>
                </a:solidFill>
                <a:latin typeface="Arial"/>
                <a:cs typeface="Arial"/>
              </a:rPr>
              <a:t>SuS</a:t>
            </a:r>
            <a:r>
              <a:rPr lang="de-DE" sz="2000" b="1" spc="1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9994" y="3879679"/>
            <a:ext cx="5018405" cy="450215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84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sz="2000" b="1" spc="35" dirty="0">
                <a:solidFill>
                  <a:srgbClr val="FFFFFF"/>
                </a:solidFill>
                <a:latin typeface="Arial"/>
                <a:cs typeface="Arial"/>
              </a:rPr>
              <a:t>Einzelprüfung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39993" y="4509853"/>
            <a:ext cx="5018405" cy="675185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90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65"/>
              </a:spcBef>
            </a:pPr>
            <a:r>
              <a:rPr sz="2000" b="1" spc="50" dirty="0">
                <a:solidFill>
                  <a:srgbClr val="FFFFFF"/>
                </a:solidFill>
                <a:latin typeface="Arial"/>
                <a:cs typeface="Arial"/>
              </a:rPr>
              <a:t>Prüfung durch 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die</a:t>
            </a:r>
            <a:r>
              <a:rPr sz="2000" b="1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75" dirty="0">
                <a:solidFill>
                  <a:srgbClr val="FFFFFF"/>
                </a:solidFill>
                <a:latin typeface="Arial"/>
                <a:cs typeface="Arial"/>
              </a:rPr>
              <a:t>Fachlehrkraft</a:t>
            </a:r>
            <a:endParaRPr sz="2000" dirty="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2000" b="1" spc="70" dirty="0" err="1">
                <a:solidFill>
                  <a:srgbClr val="FFFFFF"/>
                </a:solidFill>
                <a:latin typeface="Arial"/>
                <a:cs typeface="Arial"/>
              </a:rPr>
              <a:t>eine</a:t>
            </a:r>
            <a:r>
              <a:rPr sz="20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95" dirty="0" err="1">
                <a:solidFill>
                  <a:srgbClr val="FFFFFF"/>
                </a:solidFill>
                <a:latin typeface="Arial"/>
                <a:cs typeface="Arial"/>
              </a:rPr>
              <a:t>Lehrkraft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DB9FB493-D056-4D01-BF40-A84B3F3F6213}"/>
              </a:ext>
            </a:extLst>
          </p:cNvPr>
          <p:cNvSpPr txBox="1"/>
          <p:nvPr/>
        </p:nvSpPr>
        <p:spPr>
          <a:xfrm>
            <a:off x="5039994" y="2346144"/>
            <a:ext cx="5018405" cy="1168910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10" dirty="0">
                <a:solidFill>
                  <a:srgbClr val="FFFFFF"/>
                </a:solidFill>
                <a:latin typeface="Arial"/>
                <a:cs typeface="Arial"/>
              </a:rPr>
              <a:t>In Mathematik und Deutsch</a:t>
            </a:r>
          </a:p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1600" b="1" spc="10" dirty="0">
                <a:solidFill>
                  <a:srgbClr val="FFFFFF"/>
                </a:solidFill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1600" b="1" spc="10" dirty="0" err="1">
                <a:solidFill>
                  <a:srgbClr val="FFFFFF"/>
                </a:solidFill>
                <a:latin typeface="Arial"/>
                <a:cs typeface="Arial"/>
                <a:sym typeface="Wingdings" panose="05000000000000000000" pitchFamily="2" charset="2"/>
              </a:rPr>
              <a:t>SuS</a:t>
            </a:r>
            <a:r>
              <a:rPr lang="de-DE" sz="1600" b="1" spc="10" dirty="0">
                <a:solidFill>
                  <a:srgbClr val="FFFFFF"/>
                </a:solidFill>
                <a:latin typeface="Arial"/>
                <a:cs typeface="Arial"/>
                <a:sym typeface="Wingdings" panose="05000000000000000000" pitchFamily="2" charset="2"/>
              </a:rPr>
              <a:t> darf vor der Prüfung ein Schwerpunktthema benennen, welches in die Prüfung miteinbezogen wird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DDDA502-7C24-42DB-A076-F80CEB263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7"/>
            <a:ext cx="1895755" cy="2047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6003291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</a:t>
            </a:r>
            <a:r>
              <a:rPr lang="de-DE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20" dirty="0" err="1">
                <a:solidFill>
                  <a:srgbClr val="FFFFFF"/>
                </a:solidFill>
                <a:latin typeface="Arial"/>
                <a:cs typeface="Arial"/>
              </a:rPr>
              <a:t>Abschlussprüfung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 err="1">
                <a:solidFill>
                  <a:srgbClr val="FFFFFF"/>
                </a:solidFill>
                <a:latin typeface="Arial"/>
                <a:cs typeface="Arial"/>
              </a:rPr>
              <a:t>Kla</a:t>
            </a:r>
            <a:r>
              <a:rPr lang="de-DE" b="1" spc="40" dirty="0" err="1">
                <a:solidFill>
                  <a:srgbClr val="FFFFFF"/>
                </a:solidFill>
                <a:latin typeface="Arial"/>
                <a:cs typeface="Arial"/>
              </a:rPr>
              <a:t>sse</a:t>
            </a:r>
            <a:r>
              <a:rPr lang="de-DE" b="1" spc="40" dirty="0">
                <a:solidFill>
                  <a:srgbClr val="FFFFFF"/>
                </a:solidFill>
                <a:latin typeface="Arial"/>
                <a:cs typeface="Arial"/>
              </a:rPr>
              <a:t> 10</a:t>
            </a:r>
            <a:endParaRPr b="1" spc="4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76200" y="6620417"/>
            <a:ext cx="4416805" cy="143629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endParaRPr spc="15" dirty="0"/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97870"/>
              </p:ext>
            </p:extLst>
          </p:nvPr>
        </p:nvGraphicFramePr>
        <p:xfrm>
          <a:off x="618844" y="2668142"/>
          <a:ext cx="10811155" cy="2380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6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(</a:t>
                      </a:r>
                      <a:r>
                        <a:rPr lang="de-DE" sz="1200" b="0" spc="-30" dirty="0" err="1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Eurokom</a:t>
                      </a: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)</a:t>
                      </a: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R="1587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2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2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4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2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2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2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4B61489E-C4C6-4B69-8BED-2693CD24E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909065"/>
            <a:ext cx="168846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25" dirty="0">
                <a:latin typeface="Arial"/>
                <a:cs typeface="Arial"/>
              </a:rPr>
              <a:t>T</a:t>
            </a:r>
            <a:r>
              <a:rPr sz="3200" b="1" spc="165" dirty="0">
                <a:latin typeface="Arial"/>
                <a:cs typeface="Arial"/>
              </a:rPr>
              <a:t>ermi</a:t>
            </a:r>
            <a:r>
              <a:rPr sz="3200" b="1" spc="175" dirty="0">
                <a:latin typeface="Arial"/>
                <a:cs typeface="Arial"/>
              </a:rPr>
              <a:t>n</a:t>
            </a:r>
            <a:r>
              <a:rPr sz="3200" b="1" spc="11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9136" y="1728343"/>
            <a:ext cx="5761864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 panose="05000000000000000000" pitchFamily="2" charset="2"/>
              <a:buChar char="§"/>
              <a:tabLst>
                <a:tab pos="299085" algn="l"/>
                <a:tab pos="299720" algn="l"/>
              </a:tabLst>
            </a:pPr>
            <a:r>
              <a:rPr lang="de-DE" sz="2000" b="1" spc="60" dirty="0">
                <a:solidFill>
                  <a:srgbClr val="C00000"/>
                </a:solidFill>
                <a:latin typeface="Arial"/>
                <a:cs typeface="Arial"/>
              </a:rPr>
              <a:t>15.07.21 – 16.07.21</a:t>
            </a:r>
            <a:r>
              <a:rPr sz="20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 </a:t>
            </a:r>
            <a:endParaRPr lang="de-DE" sz="2000" b="1" spc="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299720" algn="l"/>
              </a:tabLst>
            </a:pPr>
            <a:r>
              <a:rPr lang="de-DE" sz="2000" b="1" spc="50" dirty="0">
                <a:latin typeface="Arial"/>
                <a:cs typeface="Arial"/>
              </a:rPr>
              <a:t>    </a:t>
            </a:r>
            <a:r>
              <a:rPr lang="de-DE" sz="2000" b="1" spc="45" dirty="0">
                <a:latin typeface="Arial"/>
                <a:cs typeface="Arial"/>
              </a:rPr>
              <a:t>Mündliche Prüfung in Deutsch und Mathe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9998" y="1709978"/>
            <a:ext cx="900430" cy="63543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wrap="square" lIns="0" tIns="233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5"/>
              </a:spcBef>
            </a:pPr>
            <a:r>
              <a:rPr lang="de-DE" sz="2600" b="1" spc="-15" dirty="0">
                <a:solidFill>
                  <a:srgbClr val="FFFFFF"/>
                </a:solidFill>
                <a:latin typeface="Arial"/>
                <a:cs typeface="Arial"/>
              </a:rPr>
              <a:t>MP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5" h="540385">
                <a:moveTo>
                  <a:pt x="0" y="540003"/>
                </a:moveTo>
                <a:lnTo>
                  <a:pt x="540004" y="540003"/>
                </a:lnTo>
                <a:lnTo>
                  <a:pt x="540004" y="0"/>
                </a:lnTo>
                <a:lnTo>
                  <a:pt x="0" y="0"/>
                </a:lnTo>
                <a:lnTo>
                  <a:pt x="0" y="54000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845" y="23876"/>
            <a:ext cx="216471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BDA23822-5F41-4353-90DD-F839E59E2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95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6"/>
            <a:ext cx="1819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971801" y="1929764"/>
            <a:ext cx="5925184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4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4" name="object 14"/>
          <p:cNvSpPr/>
          <p:nvPr/>
        </p:nvSpPr>
        <p:spPr>
          <a:xfrm>
            <a:off x="1905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6139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B4723EFE-07A0-4B4E-9E91-968BB2CDA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27356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sp>
        <p:nvSpPr>
          <p:cNvPr id="13" name="object 15">
            <a:extLst>
              <a:ext uri="{FF2B5EF4-FFF2-40B4-BE49-F238E27FC236}">
                <a16:creationId xmlns:a16="http://schemas.microsoft.com/office/drawing/2014/main" id="{04A0A086-4538-4FC1-AD80-0DFBBBEDC710}"/>
              </a:ext>
            </a:extLst>
          </p:cNvPr>
          <p:cNvSpPr/>
          <p:nvPr/>
        </p:nvSpPr>
        <p:spPr>
          <a:xfrm>
            <a:off x="7620000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FACC22DD-6C10-45E5-81AA-28CA8A52DD1F}"/>
              </a:ext>
            </a:extLst>
          </p:cNvPr>
          <p:cNvSpPr/>
          <p:nvPr/>
        </p:nvSpPr>
        <p:spPr>
          <a:xfrm>
            <a:off x="10339829" y="5288617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fik 17" descr="Ein Bild, das Text enthält.&#10;&#10;Automatisch generierte Beschreibung">
            <a:extLst>
              <a:ext uri="{FF2B5EF4-FFF2-40B4-BE49-F238E27FC236}">
                <a16:creationId xmlns:a16="http://schemas.microsoft.com/office/drawing/2014/main" id="{112D68BF-B92D-4DA0-B647-21C29BFB7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46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9">
            <a:extLst>
              <a:ext uri="{FF2B5EF4-FFF2-40B4-BE49-F238E27FC236}">
                <a16:creationId xmlns:a16="http://schemas.microsoft.com/office/drawing/2014/main" id="{3E631003-F786-4057-8E36-0B1A699C6A4D}"/>
              </a:ext>
            </a:extLst>
          </p:cNvPr>
          <p:cNvSpPr/>
          <p:nvPr/>
        </p:nvSpPr>
        <p:spPr>
          <a:xfrm>
            <a:off x="958596" y="359942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6438" y="432003"/>
            <a:ext cx="828283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sz="3200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Ermittlung </a:t>
            </a:r>
            <a:r>
              <a:rPr sz="3200" b="1" spc="-8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sz="32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Prüfungsergebnisse</a:t>
            </a:r>
            <a:endParaRPr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0883" y="3556393"/>
            <a:ext cx="2009139" cy="303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BE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91440">
              <a:spcBef>
                <a:spcPts val="925"/>
              </a:spcBef>
            </a:pPr>
            <a:r>
              <a:rPr sz="1200" spc="-5" dirty="0">
                <a:latin typeface="Arial"/>
                <a:cs typeface="Arial"/>
              </a:rPr>
              <a:t>Schriftliche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30883" y="1927009"/>
            <a:ext cx="2009139" cy="645160"/>
          </a:xfrm>
          <a:custGeom>
            <a:avLst/>
            <a:gdLst/>
            <a:ahLst/>
            <a:cxnLst/>
            <a:rect l="l" t="t" r="r" b="b"/>
            <a:pathLst>
              <a:path w="2009139" h="645160">
                <a:moveTo>
                  <a:pt x="2009013" y="0"/>
                </a:moveTo>
                <a:lnTo>
                  <a:pt x="0" y="0"/>
                </a:lnTo>
                <a:lnTo>
                  <a:pt x="0" y="644994"/>
                </a:lnTo>
                <a:lnTo>
                  <a:pt x="2009013" y="644994"/>
                </a:lnTo>
                <a:lnTo>
                  <a:pt x="2009013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22374" y="2017903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</a:p>
        </p:txBody>
      </p:sp>
      <p:sp>
        <p:nvSpPr>
          <p:cNvPr id="6" name="object 6"/>
          <p:cNvSpPr/>
          <p:nvPr/>
        </p:nvSpPr>
        <p:spPr>
          <a:xfrm>
            <a:off x="1842555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3" y="849058"/>
                </a:lnTo>
                <a:lnTo>
                  <a:pt x="2009013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33955" y="4289805"/>
            <a:ext cx="136271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optionale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mündliche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  <a:p>
            <a:pPr marR="255904">
              <a:spcBef>
                <a:spcPts val="480"/>
              </a:spcBef>
            </a:pPr>
            <a:r>
              <a:rPr sz="1200" i="1" spc="-5" dirty="0">
                <a:latin typeface="Arial"/>
                <a:cs typeface="Arial"/>
              </a:rPr>
              <a:t>dann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schriftliche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7009" y="1327717"/>
            <a:ext cx="2009139" cy="3545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83429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1440">
              <a:spcBef>
                <a:spcPts val="844"/>
              </a:spcBef>
            </a:pPr>
            <a:r>
              <a:rPr sz="1600" spc="-5" dirty="0">
                <a:latin typeface="Arial"/>
                <a:cs typeface="Arial"/>
              </a:rPr>
              <a:t>Deutsch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7005" y="1320915"/>
            <a:ext cx="2049145" cy="3545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83429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1440">
              <a:spcBef>
                <a:spcPts val="844"/>
              </a:spcBef>
            </a:pPr>
            <a:r>
              <a:rPr sz="1600" spc="-5" dirty="0">
                <a:latin typeface="Arial"/>
                <a:cs typeface="Arial"/>
              </a:rPr>
              <a:t>Mathematik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64094" y="1320915"/>
            <a:ext cx="2009139" cy="3545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83429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2075">
              <a:spcBef>
                <a:spcPts val="844"/>
              </a:spcBef>
            </a:pPr>
            <a:r>
              <a:rPr sz="1600" spc="-10" dirty="0">
                <a:latin typeface="Arial"/>
                <a:cs typeface="Arial"/>
              </a:rPr>
              <a:t>Wahlpflichtfach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4648" y="2123059"/>
            <a:ext cx="3695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0883" y="2864676"/>
            <a:ext cx="2009139" cy="522579"/>
          </a:xfrm>
          <a:prstGeom prst="rect">
            <a:avLst/>
          </a:prstGeom>
          <a:solidFill>
            <a:srgbClr val="BE0000"/>
          </a:solidFill>
        </p:spPr>
        <p:txBody>
          <a:bodyPr vert="horz" wrap="square" lIns="0" tIns="90805" rIns="0" bIns="0" rtlCol="0">
            <a:spAutoFit/>
          </a:bodyPr>
          <a:lstStyle/>
          <a:p>
            <a:pPr marL="91440">
              <a:spcBef>
                <a:spcPts val="715"/>
              </a:spcBef>
              <a:tabLst>
                <a:tab pos="1550035" algn="l"/>
              </a:tabLst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	</a:t>
            </a:r>
            <a:r>
              <a:rPr sz="2100" b="1" spc="-7" baseline="-33730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2100" baseline="-33730" dirty="0">
              <a:latin typeface="Arial"/>
              <a:cs typeface="Arial"/>
            </a:endParaRPr>
          </a:p>
          <a:p>
            <a:pPr marL="91440"/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Prüfungsleistung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80206" y="4303014"/>
            <a:ext cx="112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08121" y="3558552"/>
            <a:ext cx="2009139" cy="303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BE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91440">
              <a:spcBef>
                <a:spcPts val="925"/>
              </a:spcBef>
            </a:pPr>
            <a:r>
              <a:rPr sz="1200" spc="-5" dirty="0">
                <a:latin typeface="Arial"/>
                <a:cs typeface="Arial"/>
              </a:rPr>
              <a:t>Schriftliche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08121" y="2864676"/>
            <a:ext cx="2009139" cy="619125"/>
          </a:xfrm>
          <a:custGeom>
            <a:avLst/>
            <a:gdLst/>
            <a:ahLst/>
            <a:cxnLst/>
            <a:rect l="l" t="t" r="r" b="b"/>
            <a:pathLst>
              <a:path w="2009139" h="619125">
                <a:moveTo>
                  <a:pt x="2009012" y="0"/>
                </a:moveTo>
                <a:lnTo>
                  <a:pt x="0" y="0"/>
                </a:lnTo>
                <a:lnTo>
                  <a:pt x="0" y="618934"/>
                </a:lnTo>
                <a:lnTo>
                  <a:pt x="2009012" y="618934"/>
                </a:lnTo>
                <a:lnTo>
                  <a:pt x="2009012" y="0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99814" y="2942590"/>
            <a:ext cx="133858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spcBef>
                <a:spcPts val="105"/>
              </a:spcBef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  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Prüfungsl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FFFCE9"/>
                </a:solidFill>
                <a:latin typeface="Arial"/>
                <a:cs typeface="Arial"/>
              </a:rPr>
              <a:t>t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08121" y="1927009"/>
            <a:ext cx="2009139" cy="645160"/>
          </a:xfrm>
          <a:custGeom>
            <a:avLst/>
            <a:gdLst/>
            <a:ahLst/>
            <a:cxnLst/>
            <a:rect l="l" t="t" r="r" b="b"/>
            <a:pathLst>
              <a:path w="2009139" h="645160">
                <a:moveTo>
                  <a:pt x="2009012" y="0"/>
                </a:moveTo>
                <a:lnTo>
                  <a:pt x="0" y="0"/>
                </a:lnTo>
                <a:lnTo>
                  <a:pt x="0" y="644994"/>
                </a:lnTo>
                <a:lnTo>
                  <a:pt x="2009012" y="644994"/>
                </a:lnTo>
                <a:lnTo>
                  <a:pt x="20090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99815" y="2017903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585459" y="2123059"/>
            <a:ext cx="3695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85459" y="3057856"/>
            <a:ext cx="3695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105"/>
              </a:spcBef>
            </a:pPr>
            <a:r>
              <a:rPr sz="1400" b="1" spc="-5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03260" y="2707004"/>
            <a:ext cx="8790940" cy="0"/>
          </a:xfrm>
          <a:custGeom>
            <a:avLst/>
            <a:gdLst/>
            <a:ahLst/>
            <a:cxnLst/>
            <a:rect l="l" t="t" r="r" b="b"/>
            <a:pathLst>
              <a:path w="8790940">
                <a:moveTo>
                  <a:pt x="0" y="0"/>
                </a:moveTo>
                <a:lnTo>
                  <a:pt x="8790749" y="0"/>
                </a:lnTo>
              </a:path>
            </a:pathLst>
          </a:custGeom>
          <a:ln w="19050">
            <a:solidFill>
              <a:srgbClr val="B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77408" y="2864676"/>
            <a:ext cx="2009139" cy="619125"/>
          </a:xfrm>
          <a:custGeom>
            <a:avLst/>
            <a:gdLst/>
            <a:ahLst/>
            <a:cxnLst/>
            <a:rect l="l" t="t" r="r" b="b"/>
            <a:pathLst>
              <a:path w="2009140" h="619125">
                <a:moveTo>
                  <a:pt x="2009013" y="0"/>
                </a:moveTo>
                <a:lnTo>
                  <a:pt x="0" y="0"/>
                </a:lnTo>
                <a:lnTo>
                  <a:pt x="0" y="618934"/>
                </a:lnTo>
                <a:lnTo>
                  <a:pt x="2009013" y="618934"/>
                </a:lnTo>
                <a:lnTo>
                  <a:pt x="2009013" y="0"/>
                </a:lnTo>
                <a:close/>
              </a:path>
            </a:pathLst>
          </a:custGeom>
          <a:solidFill>
            <a:srgbClr val="B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269735" y="2942590"/>
            <a:ext cx="133858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spcBef>
                <a:spcPts val="105"/>
              </a:spcBef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  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Prüfungsl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FFFCE9"/>
                </a:solidFill>
                <a:latin typeface="Arial"/>
                <a:cs typeface="Arial"/>
              </a:rPr>
              <a:t>t</a:t>
            </a:r>
            <a:r>
              <a:rPr sz="1400" spc="-15" dirty="0">
                <a:solidFill>
                  <a:srgbClr val="FFFCE9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FFFCE9"/>
                </a:solidFill>
                <a:latin typeface="Arial"/>
                <a:cs typeface="Arial"/>
              </a:rPr>
              <a:t>ng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64094" y="1927048"/>
            <a:ext cx="2009139" cy="638175"/>
          </a:xfrm>
          <a:custGeom>
            <a:avLst/>
            <a:gdLst/>
            <a:ahLst/>
            <a:cxnLst/>
            <a:rect l="l" t="t" r="r" b="b"/>
            <a:pathLst>
              <a:path w="2009140" h="638175">
                <a:moveTo>
                  <a:pt x="2009012" y="0"/>
                </a:moveTo>
                <a:lnTo>
                  <a:pt x="0" y="0"/>
                </a:lnTo>
                <a:lnTo>
                  <a:pt x="0" y="637717"/>
                </a:lnTo>
                <a:lnTo>
                  <a:pt x="2009012" y="637717"/>
                </a:lnTo>
                <a:lnTo>
                  <a:pt x="20090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456677" y="2014221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</a:p>
        </p:txBody>
      </p:sp>
      <p:sp>
        <p:nvSpPr>
          <p:cNvPr id="27" name="object 27"/>
          <p:cNvSpPr/>
          <p:nvPr/>
        </p:nvSpPr>
        <p:spPr>
          <a:xfrm>
            <a:off x="6169534" y="1927009"/>
            <a:ext cx="2049145" cy="645160"/>
          </a:xfrm>
          <a:custGeom>
            <a:avLst/>
            <a:gdLst/>
            <a:ahLst/>
            <a:cxnLst/>
            <a:rect l="l" t="t" r="r" b="b"/>
            <a:pathLst>
              <a:path w="2049145" h="645160">
                <a:moveTo>
                  <a:pt x="2049144" y="0"/>
                </a:moveTo>
                <a:lnTo>
                  <a:pt x="0" y="0"/>
                </a:lnTo>
                <a:lnTo>
                  <a:pt x="0" y="644994"/>
                </a:lnTo>
                <a:lnTo>
                  <a:pt x="2049144" y="644994"/>
                </a:lnTo>
                <a:lnTo>
                  <a:pt x="204914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261862" y="2017903"/>
            <a:ext cx="116014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Ergebnis  </a:t>
            </a:r>
            <a:r>
              <a:rPr sz="1400" dirty="0">
                <a:latin typeface="Arial"/>
                <a:cs typeface="Arial"/>
              </a:rPr>
              <a:t>Jahreslei</a:t>
            </a:r>
            <a:r>
              <a:rPr sz="1400" spc="-10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77408" y="4080536"/>
            <a:ext cx="1990725" cy="3122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BE0000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92075">
              <a:spcBef>
                <a:spcPts val="755"/>
              </a:spcBef>
            </a:pPr>
            <a:r>
              <a:rPr spc="-7" baseline="2314" dirty="0" err="1">
                <a:latin typeface="Arial"/>
                <a:cs typeface="Arial"/>
              </a:rPr>
              <a:t>Kommunikationsprüfung</a:t>
            </a:r>
            <a:r>
              <a:rPr spc="412" baseline="2314" dirty="0">
                <a:latin typeface="Arial"/>
                <a:cs typeface="Arial"/>
              </a:rPr>
              <a:t> </a:t>
            </a:r>
            <a:r>
              <a:rPr lang="de-DE" spc="412" baseline="2314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361427" y="4080510"/>
            <a:ext cx="1995805" cy="621665"/>
          </a:xfrm>
          <a:custGeom>
            <a:avLst/>
            <a:gdLst/>
            <a:ahLst/>
            <a:cxnLst/>
            <a:rect l="l" t="t" r="r" b="b"/>
            <a:pathLst>
              <a:path w="1995804" h="621664">
                <a:moveTo>
                  <a:pt x="0" y="621664"/>
                </a:moveTo>
                <a:lnTo>
                  <a:pt x="1995424" y="621664"/>
                </a:lnTo>
                <a:lnTo>
                  <a:pt x="1995424" y="0"/>
                </a:lnTo>
                <a:lnTo>
                  <a:pt x="0" y="0"/>
                </a:lnTo>
                <a:lnTo>
                  <a:pt x="0" y="62166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BE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8453882" y="4116070"/>
            <a:ext cx="16541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spcBef>
                <a:spcPts val="100"/>
              </a:spcBef>
            </a:pPr>
            <a:r>
              <a:rPr sz="1200" spc="-5" dirty="0" err="1">
                <a:latin typeface="Arial"/>
                <a:cs typeface="Arial"/>
              </a:rPr>
              <a:t>Praktische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Prüfung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oder</a:t>
            </a:r>
            <a:r>
              <a:rPr sz="1200" spc="-5" dirty="0">
                <a:latin typeface="Arial"/>
                <a:cs typeface="Arial"/>
              </a:rPr>
              <a:t>  </a:t>
            </a:r>
            <a:r>
              <a:rPr sz="1200" dirty="0" err="1">
                <a:latin typeface="Arial"/>
                <a:cs typeface="Arial"/>
              </a:rPr>
              <a:t>K</a:t>
            </a:r>
            <a:r>
              <a:rPr sz="1200" spc="-5" dirty="0" err="1">
                <a:latin typeface="Arial"/>
                <a:cs typeface="Arial"/>
              </a:rPr>
              <a:t>o</a:t>
            </a:r>
            <a:r>
              <a:rPr sz="1200" spc="5" dirty="0" err="1">
                <a:latin typeface="Arial"/>
                <a:cs typeface="Arial"/>
              </a:rPr>
              <a:t>mm</a:t>
            </a:r>
            <a:r>
              <a:rPr sz="1200" spc="-5" dirty="0" err="1">
                <a:latin typeface="Arial"/>
                <a:cs typeface="Arial"/>
              </a:rPr>
              <a:t>u</a:t>
            </a:r>
            <a:r>
              <a:rPr sz="1200" spc="-15" dirty="0" err="1">
                <a:latin typeface="Arial"/>
                <a:cs typeface="Arial"/>
              </a:rPr>
              <a:t>n</a:t>
            </a:r>
            <a:r>
              <a:rPr sz="1200" spc="-5" dirty="0" err="1">
                <a:latin typeface="Arial"/>
                <a:cs typeface="Arial"/>
              </a:rPr>
              <a:t>ik</a:t>
            </a:r>
            <a:r>
              <a:rPr sz="1200" spc="-15" dirty="0" err="1">
                <a:latin typeface="Arial"/>
                <a:cs typeface="Arial"/>
              </a:rPr>
              <a:t>a</a:t>
            </a:r>
            <a:r>
              <a:rPr sz="1200" dirty="0" err="1">
                <a:latin typeface="Arial"/>
                <a:cs typeface="Arial"/>
              </a:rPr>
              <a:t>ti</a:t>
            </a:r>
            <a:r>
              <a:rPr sz="1200" spc="-15" dirty="0" err="1">
                <a:latin typeface="Arial"/>
                <a:cs typeface="Arial"/>
              </a:rPr>
              <a:t>on</a:t>
            </a:r>
            <a:r>
              <a:rPr sz="1200" spc="-5" dirty="0" err="1">
                <a:latin typeface="Arial"/>
                <a:cs typeface="Arial"/>
              </a:rPr>
              <a:t>spr</a:t>
            </a:r>
            <a:r>
              <a:rPr sz="1200" spc="-20" dirty="0" err="1">
                <a:latin typeface="Arial"/>
                <a:cs typeface="Arial"/>
              </a:rPr>
              <a:t>ü</a:t>
            </a:r>
            <a:r>
              <a:rPr sz="1200" dirty="0" err="1">
                <a:latin typeface="Arial"/>
                <a:cs typeface="Arial"/>
              </a:rPr>
              <a:t>f</a:t>
            </a:r>
            <a:r>
              <a:rPr sz="1200" spc="5" dirty="0" err="1">
                <a:latin typeface="Arial"/>
                <a:cs typeface="Arial"/>
              </a:rPr>
              <a:t>u</a:t>
            </a:r>
            <a:r>
              <a:rPr sz="1200" spc="-15" dirty="0" err="1">
                <a:latin typeface="Arial"/>
                <a:cs typeface="Arial"/>
              </a:rPr>
              <a:t>n</a:t>
            </a:r>
            <a:r>
              <a:rPr sz="1200" spc="-5" dirty="0" err="1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 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209277" y="4169155"/>
            <a:ext cx="112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79690" y="2136776"/>
            <a:ext cx="3695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79690" y="3057856"/>
            <a:ext cx="3695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105"/>
              </a:spcBef>
            </a:pPr>
            <a:r>
              <a:rPr sz="1400" b="1" spc="-5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867265" y="2136776"/>
            <a:ext cx="3695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54569" y="2864676"/>
            <a:ext cx="2009139" cy="522579"/>
          </a:xfrm>
          <a:prstGeom prst="rect">
            <a:avLst/>
          </a:prstGeom>
          <a:solidFill>
            <a:srgbClr val="BE0000"/>
          </a:solidFill>
        </p:spPr>
        <p:txBody>
          <a:bodyPr vert="horz" wrap="square" lIns="0" tIns="90805" rIns="0" bIns="0" rtlCol="0">
            <a:spAutoFit/>
          </a:bodyPr>
          <a:lstStyle/>
          <a:p>
            <a:pPr marL="92075">
              <a:spcBef>
                <a:spcPts val="715"/>
              </a:spcBef>
              <a:tabLst>
                <a:tab pos="1519555" algn="l"/>
              </a:tabLst>
            </a:pPr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Ergebnis	</a:t>
            </a:r>
            <a:r>
              <a:rPr sz="2100" b="1" spc="-7" baseline="-33730" dirty="0">
                <a:solidFill>
                  <a:srgbClr val="FFFCE9"/>
                </a:solidFill>
                <a:latin typeface="Arial"/>
                <a:cs typeface="Arial"/>
              </a:rPr>
              <a:t>50%</a:t>
            </a:r>
            <a:endParaRPr sz="2100" baseline="-33730">
              <a:latin typeface="Arial"/>
              <a:cs typeface="Arial"/>
            </a:endParaRPr>
          </a:p>
          <a:p>
            <a:pPr marL="92075"/>
            <a:r>
              <a:rPr sz="1400" spc="-5" dirty="0">
                <a:solidFill>
                  <a:srgbClr val="FFFCE9"/>
                </a:solidFill>
                <a:latin typeface="Arial"/>
                <a:cs typeface="Arial"/>
              </a:rPr>
              <a:t>Prüfungsleistung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69534" y="3558553"/>
            <a:ext cx="2009139" cy="3141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BE0000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92075">
              <a:spcBef>
                <a:spcPts val="770"/>
              </a:spcBef>
              <a:tabLst>
                <a:tab pos="1867535" algn="l"/>
              </a:tabLst>
            </a:pPr>
            <a:r>
              <a:rPr spc="-7" baseline="2314" dirty="0">
                <a:latin typeface="Arial"/>
                <a:cs typeface="Arial"/>
              </a:rPr>
              <a:t>Schriftliche</a:t>
            </a:r>
            <a:r>
              <a:rPr spc="22" baseline="2314" dirty="0">
                <a:latin typeface="Arial"/>
                <a:cs typeface="Arial"/>
              </a:rPr>
              <a:t> </a:t>
            </a:r>
            <a:r>
              <a:rPr spc="-7" baseline="2314" dirty="0">
                <a:latin typeface="Arial"/>
                <a:cs typeface="Arial"/>
              </a:rPr>
              <a:t>Prüfung	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65997" y="3554107"/>
            <a:ext cx="1980564" cy="32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BE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92075">
              <a:spcBef>
                <a:spcPts val="819"/>
              </a:spcBef>
              <a:tabLst>
                <a:tab pos="1842770" algn="l"/>
              </a:tabLst>
            </a:pPr>
            <a:r>
              <a:rPr spc="-7" baseline="4629" dirty="0">
                <a:latin typeface="Arial"/>
                <a:cs typeface="Arial"/>
              </a:rPr>
              <a:t>Schriftliche</a:t>
            </a:r>
            <a:r>
              <a:rPr spc="22" baseline="4629" dirty="0">
                <a:latin typeface="Arial"/>
                <a:cs typeface="Arial"/>
              </a:rPr>
              <a:t> </a:t>
            </a:r>
            <a:r>
              <a:rPr spc="-7" baseline="4629" dirty="0">
                <a:latin typeface="Arial"/>
                <a:cs typeface="Arial"/>
              </a:rPr>
              <a:t>Prüfung	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80206" y="4847082"/>
            <a:ext cx="112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030092" y="4277677"/>
            <a:ext cx="2009139" cy="849630"/>
          </a:xfrm>
          <a:custGeom>
            <a:avLst/>
            <a:gdLst/>
            <a:ahLst/>
            <a:cxnLst/>
            <a:rect l="l" t="t" r="r" b="b"/>
            <a:pathLst>
              <a:path w="2009139" h="849629">
                <a:moveTo>
                  <a:pt x="0" y="849058"/>
                </a:moveTo>
                <a:lnTo>
                  <a:pt x="2009012" y="849058"/>
                </a:lnTo>
                <a:lnTo>
                  <a:pt x="2009012" y="0"/>
                </a:lnTo>
                <a:lnTo>
                  <a:pt x="0" y="0"/>
                </a:lnTo>
                <a:lnTo>
                  <a:pt x="0" y="849058"/>
                </a:lnTo>
                <a:close/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121786" y="4289805"/>
            <a:ext cx="136334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optionale</a:t>
            </a:r>
            <a:r>
              <a:rPr sz="1200" i="1" spc="-8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mündliche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  <a:p>
            <a:pPr marR="256540">
              <a:spcBef>
                <a:spcPts val="480"/>
              </a:spcBef>
            </a:pPr>
            <a:r>
              <a:rPr sz="1200" i="1" spc="-5" dirty="0">
                <a:latin typeface="Arial"/>
                <a:cs typeface="Arial"/>
              </a:rPr>
              <a:t>dann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schriftliche  </a:t>
            </a:r>
            <a:r>
              <a:rPr sz="1200" i="1" dirty="0">
                <a:latin typeface="Arial"/>
                <a:cs typeface="Arial"/>
              </a:rPr>
              <a:t>Prüfung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68035" y="4303014"/>
            <a:ext cx="112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68035" y="4847082"/>
            <a:ext cx="112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703260" y="4080510"/>
            <a:ext cx="4323080" cy="0"/>
          </a:xfrm>
          <a:custGeom>
            <a:avLst/>
            <a:gdLst/>
            <a:ahLst/>
            <a:cxnLst/>
            <a:rect l="l" t="t" r="r" b="b"/>
            <a:pathLst>
              <a:path w="4323080">
                <a:moveTo>
                  <a:pt x="0" y="0"/>
                </a:moveTo>
                <a:lnTo>
                  <a:pt x="4322635" y="0"/>
                </a:lnTo>
              </a:path>
            </a:pathLst>
          </a:custGeom>
          <a:ln w="19050">
            <a:solidFill>
              <a:srgbClr val="B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2B77E6F-234F-41F4-AF80-346C146449DA}"/>
              </a:ext>
            </a:extLst>
          </p:cNvPr>
          <p:cNvSpPr/>
          <p:nvPr/>
        </p:nvSpPr>
        <p:spPr>
          <a:xfrm>
            <a:off x="460099" y="-12995"/>
            <a:ext cx="17226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</p:txBody>
      </p:sp>
      <p:pic>
        <p:nvPicPr>
          <p:cNvPr id="48" name="Grafik 47" descr="Ein Bild, das Text enthält.&#10;&#10;Automatisch generierte Beschreibung">
            <a:extLst>
              <a:ext uri="{FF2B5EF4-FFF2-40B4-BE49-F238E27FC236}">
                <a16:creationId xmlns:a16="http://schemas.microsoft.com/office/drawing/2014/main" id="{C2728E8F-2534-4E05-A0C3-A41A0DA69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  <p:sp>
        <p:nvSpPr>
          <p:cNvPr id="49" name="object 10">
            <a:extLst>
              <a:ext uri="{FF2B5EF4-FFF2-40B4-BE49-F238E27FC236}">
                <a16:creationId xmlns:a16="http://schemas.microsoft.com/office/drawing/2014/main" id="{BF352DB4-CB32-4E7A-AC4D-F4FF3775F837}"/>
              </a:ext>
            </a:extLst>
          </p:cNvPr>
          <p:cNvSpPr txBox="1"/>
          <p:nvPr/>
        </p:nvSpPr>
        <p:spPr>
          <a:xfrm>
            <a:off x="6165852" y="1336227"/>
            <a:ext cx="2049145" cy="3545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83429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91440">
              <a:spcBef>
                <a:spcPts val="844"/>
              </a:spcBef>
            </a:pPr>
            <a:r>
              <a:rPr lang="de-DE" sz="1600" spc="-5" dirty="0">
                <a:latin typeface="Arial"/>
                <a:cs typeface="Arial"/>
              </a:rPr>
              <a:t>Englisch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9">
            <a:extLst>
              <a:ext uri="{FF2B5EF4-FFF2-40B4-BE49-F238E27FC236}">
                <a16:creationId xmlns:a16="http://schemas.microsoft.com/office/drawing/2014/main" id="{6A515100-1694-4850-B7E9-1AFF18E22FA6}"/>
              </a:ext>
            </a:extLst>
          </p:cNvPr>
          <p:cNvSpPr/>
          <p:nvPr/>
        </p:nvSpPr>
        <p:spPr>
          <a:xfrm>
            <a:off x="899160" y="859035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909065"/>
            <a:ext cx="930818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de-DE" sz="3200" b="1" spc="65" dirty="0">
                <a:solidFill>
                  <a:srgbClr val="FFFFFF"/>
                </a:solidFill>
                <a:latin typeface="Arial"/>
                <a:cs typeface="Arial"/>
              </a:rPr>
              <a:t>    Bedingungen für das Bestehen der Prüfung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83513" y="1728343"/>
            <a:ext cx="9831323" cy="38350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54455" indent="-28638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1354455" algn="l"/>
                <a:tab pos="1355090" algn="l"/>
              </a:tabLst>
            </a:pPr>
            <a:r>
              <a:rPr spc="40" dirty="0"/>
              <a:t>Unentschuldigtes</a:t>
            </a:r>
            <a:r>
              <a:rPr spc="-70" dirty="0"/>
              <a:t> </a:t>
            </a:r>
            <a:r>
              <a:rPr spc="40" dirty="0"/>
              <a:t>Fehlen</a:t>
            </a:r>
            <a:r>
              <a:rPr spc="-50" dirty="0"/>
              <a:t> </a:t>
            </a:r>
            <a:r>
              <a:rPr spc="85" dirty="0"/>
              <a:t>wird</a:t>
            </a:r>
            <a:r>
              <a:rPr spc="-35" dirty="0"/>
              <a:t> </a:t>
            </a:r>
            <a:r>
              <a:rPr spc="145" dirty="0"/>
              <a:t>mit</a:t>
            </a:r>
            <a:r>
              <a:rPr spc="-40" dirty="0"/>
              <a:t> </a:t>
            </a:r>
            <a:r>
              <a:rPr spc="114" dirty="0"/>
              <a:t>Note</a:t>
            </a:r>
            <a:r>
              <a:rPr spc="-45" dirty="0"/>
              <a:t> </a:t>
            </a:r>
            <a:r>
              <a:rPr spc="30" dirty="0"/>
              <a:t>6</a:t>
            </a:r>
            <a:r>
              <a:rPr spc="-35" dirty="0"/>
              <a:t> </a:t>
            </a:r>
            <a:r>
              <a:rPr spc="110" dirty="0"/>
              <a:t>bewertet</a:t>
            </a:r>
          </a:p>
          <a:p>
            <a:pPr marL="1354455">
              <a:lnSpc>
                <a:spcPct val="100000"/>
              </a:lnSpc>
              <a:spcBef>
                <a:spcPts val="10"/>
              </a:spcBef>
            </a:pPr>
            <a:r>
              <a:rPr dirty="0">
                <a:solidFill>
                  <a:srgbClr val="C00000"/>
                </a:solidFill>
                <a:latin typeface="Wingdings"/>
                <a:cs typeface="Wingdings"/>
              </a:rPr>
              <a:t></a:t>
            </a:r>
            <a:r>
              <a:rPr spc="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pc="15" dirty="0">
                <a:solidFill>
                  <a:srgbClr val="C00000"/>
                </a:solidFill>
              </a:rPr>
              <a:t>Aber:</a:t>
            </a:r>
            <a:r>
              <a:rPr spc="-35" dirty="0">
                <a:solidFill>
                  <a:srgbClr val="C00000"/>
                </a:solidFill>
              </a:rPr>
              <a:t> </a:t>
            </a:r>
            <a:r>
              <a:rPr spc="75" dirty="0">
                <a:solidFill>
                  <a:srgbClr val="C00000"/>
                </a:solidFill>
              </a:rPr>
              <a:t>kein</a:t>
            </a:r>
            <a:r>
              <a:rPr spc="-45" dirty="0">
                <a:solidFill>
                  <a:srgbClr val="C00000"/>
                </a:solidFill>
              </a:rPr>
              <a:t> </a:t>
            </a:r>
            <a:r>
              <a:rPr spc="60" dirty="0">
                <a:solidFill>
                  <a:srgbClr val="C00000"/>
                </a:solidFill>
              </a:rPr>
              <a:t>automatisches</a:t>
            </a:r>
            <a:r>
              <a:rPr spc="-50" dirty="0">
                <a:solidFill>
                  <a:srgbClr val="C00000"/>
                </a:solidFill>
              </a:rPr>
              <a:t> </a:t>
            </a:r>
            <a:r>
              <a:rPr spc="70" dirty="0">
                <a:solidFill>
                  <a:srgbClr val="C00000"/>
                </a:solidFill>
              </a:rPr>
              <a:t>Nichtbestehen</a:t>
            </a:r>
            <a:r>
              <a:rPr spc="-40" dirty="0">
                <a:solidFill>
                  <a:srgbClr val="C00000"/>
                </a:solidFill>
              </a:rPr>
              <a:t> </a:t>
            </a:r>
            <a:r>
              <a:rPr spc="80" dirty="0">
                <a:solidFill>
                  <a:srgbClr val="C00000"/>
                </a:solidFill>
              </a:rPr>
              <a:t>der</a:t>
            </a:r>
            <a:r>
              <a:rPr spc="-60" dirty="0">
                <a:solidFill>
                  <a:srgbClr val="C00000"/>
                </a:solidFill>
              </a:rPr>
              <a:t> </a:t>
            </a:r>
            <a:r>
              <a:rPr spc="65" dirty="0">
                <a:solidFill>
                  <a:srgbClr val="C00000"/>
                </a:solidFill>
              </a:rPr>
              <a:t>gesamten</a:t>
            </a:r>
            <a:r>
              <a:rPr spc="-45" dirty="0">
                <a:solidFill>
                  <a:srgbClr val="C00000"/>
                </a:solidFill>
              </a:rPr>
              <a:t> </a:t>
            </a:r>
            <a:r>
              <a:rPr spc="35" dirty="0">
                <a:solidFill>
                  <a:srgbClr val="C00000"/>
                </a:solidFill>
              </a:rPr>
              <a:t>Prüfung!</a:t>
            </a:r>
          </a:p>
          <a:p>
            <a:pPr marL="1410970" indent="-342900">
              <a:spcBef>
                <a:spcPts val="950"/>
              </a:spcBef>
              <a:buFont typeface="Wingdings" panose="05000000000000000000" pitchFamily="2" charset="2"/>
              <a:buChar char="§"/>
              <a:tabLst>
                <a:tab pos="1354455" algn="l"/>
                <a:tab pos="1355090" algn="l"/>
              </a:tabLst>
            </a:pPr>
            <a:r>
              <a:rPr spc="35" dirty="0"/>
              <a:t>Ø </a:t>
            </a:r>
            <a:r>
              <a:rPr spc="80" dirty="0" err="1"/>
              <a:t>aller</a:t>
            </a:r>
            <a:r>
              <a:rPr spc="80" dirty="0"/>
              <a:t> </a:t>
            </a:r>
            <a:r>
              <a:rPr spc="30" dirty="0" err="1"/>
              <a:t>Fächer</a:t>
            </a:r>
            <a:r>
              <a:rPr spc="-30" dirty="0"/>
              <a:t>:</a:t>
            </a:r>
            <a:r>
              <a:rPr spc="-265" dirty="0"/>
              <a:t> </a:t>
            </a:r>
            <a:r>
              <a:rPr lang="de-DE" spc="-265" dirty="0"/>
              <a:t> </a:t>
            </a:r>
            <a:r>
              <a:rPr spc="25" dirty="0"/>
              <a:t>4,0</a:t>
            </a:r>
          </a:p>
          <a:p>
            <a:pPr marL="1354455">
              <a:lnSpc>
                <a:spcPct val="100000"/>
              </a:lnSpc>
            </a:pPr>
            <a:r>
              <a:rPr lang="de-DE" spc="35" dirty="0"/>
              <a:t> </a:t>
            </a:r>
            <a:r>
              <a:rPr spc="35" dirty="0"/>
              <a:t>Ø </a:t>
            </a:r>
            <a:r>
              <a:rPr spc="80" dirty="0" err="1"/>
              <a:t>aller</a:t>
            </a:r>
            <a:r>
              <a:rPr spc="80" dirty="0"/>
              <a:t> </a:t>
            </a:r>
            <a:r>
              <a:rPr spc="60" dirty="0" err="1"/>
              <a:t>Kernfächer</a:t>
            </a:r>
            <a:r>
              <a:rPr lang="de-DE" spc="60" dirty="0"/>
              <a:t>: </a:t>
            </a:r>
            <a:r>
              <a:rPr spc="20" dirty="0"/>
              <a:t>4,0</a:t>
            </a:r>
          </a:p>
          <a:p>
            <a:pPr marL="1354455">
              <a:lnSpc>
                <a:spcPct val="100000"/>
              </a:lnSpc>
              <a:spcBef>
                <a:spcPts val="10"/>
              </a:spcBef>
            </a:pPr>
            <a:r>
              <a:rPr dirty="0">
                <a:solidFill>
                  <a:srgbClr val="C00000"/>
                </a:solidFill>
                <a:latin typeface="Wingdings"/>
                <a:cs typeface="Wingdings"/>
              </a:rPr>
              <a:t></a:t>
            </a:r>
            <a:r>
              <a:rPr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pc="114" dirty="0">
                <a:solidFill>
                  <a:srgbClr val="C00000"/>
                </a:solidFill>
              </a:rPr>
              <a:t>Note</a:t>
            </a:r>
            <a:r>
              <a:rPr spc="-385" dirty="0">
                <a:solidFill>
                  <a:srgbClr val="C00000"/>
                </a:solidFill>
              </a:rPr>
              <a:t> </a:t>
            </a:r>
            <a:r>
              <a:rPr lang="de-DE" spc="-385" dirty="0">
                <a:solidFill>
                  <a:srgbClr val="C00000"/>
                </a:solidFill>
              </a:rPr>
              <a:t> </a:t>
            </a:r>
            <a:r>
              <a:rPr spc="30" dirty="0">
                <a:solidFill>
                  <a:srgbClr val="C00000"/>
                </a:solidFill>
              </a:rPr>
              <a:t>5 </a:t>
            </a:r>
            <a:r>
              <a:rPr spc="60" dirty="0">
                <a:solidFill>
                  <a:srgbClr val="C00000"/>
                </a:solidFill>
              </a:rPr>
              <a:t>oder </a:t>
            </a:r>
            <a:r>
              <a:rPr spc="30" dirty="0">
                <a:solidFill>
                  <a:srgbClr val="C00000"/>
                </a:solidFill>
              </a:rPr>
              <a:t>6 </a:t>
            </a:r>
            <a:r>
              <a:rPr spc="10" dirty="0">
                <a:solidFill>
                  <a:srgbClr val="C00000"/>
                </a:solidFill>
              </a:rPr>
              <a:t>muss </a:t>
            </a:r>
            <a:r>
              <a:rPr spc="20" dirty="0">
                <a:solidFill>
                  <a:srgbClr val="C00000"/>
                </a:solidFill>
              </a:rPr>
              <a:t>ausgeglichen </a:t>
            </a:r>
            <a:r>
              <a:rPr spc="60" dirty="0">
                <a:solidFill>
                  <a:srgbClr val="C00000"/>
                </a:solidFill>
              </a:rPr>
              <a:t>werden!</a:t>
            </a:r>
          </a:p>
          <a:p>
            <a:pPr marL="135445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  <a:latin typeface="Wingdings"/>
                <a:cs typeface="Wingdings"/>
              </a:rPr>
              <a:t></a:t>
            </a:r>
            <a:r>
              <a:rPr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pc="114" dirty="0">
                <a:solidFill>
                  <a:srgbClr val="C00000"/>
                </a:solidFill>
              </a:rPr>
              <a:t>Note</a:t>
            </a:r>
            <a:r>
              <a:rPr spc="-40" dirty="0">
                <a:solidFill>
                  <a:srgbClr val="C00000"/>
                </a:solidFill>
              </a:rPr>
              <a:t> </a:t>
            </a:r>
            <a:r>
              <a:rPr spc="30" dirty="0">
                <a:solidFill>
                  <a:srgbClr val="C00000"/>
                </a:solidFill>
              </a:rPr>
              <a:t>6</a:t>
            </a:r>
            <a:r>
              <a:rPr spc="-35" dirty="0">
                <a:solidFill>
                  <a:srgbClr val="C00000"/>
                </a:solidFill>
              </a:rPr>
              <a:t> </a:t>
            </a:r>
            <a:r>
              <a:rPr spc="120" dirty="0">
                <a:solidFill>
                  <a:srgbClr val="C00000"/>
                </a:solidFill>
              </a:rPr>
              <a:t>im</a:t>
            </a:r>
            <a:r>
              <a:rPr spc="-40" dirty="0">
                <a:solidFill>
                  <a:srgbClr val="C00000"/>
                </a:solidFill>
              </a:rPr>
              <a:t> </a:t>
            </a:r>
            <a:r>
              <a:rPr spc="45" dirty="0">
                <a:solidFill>
                  <a:srgbClr val="C00000"/>
                </a:solidFill>
              </a:rPr>
              <a:t>Kernfach</a:t>
            </a:r>
            <a:r>
              <a:rPr spc="-50" dirty="0">
                <a:solidFill>
                  <a:srgbClr val="C00000"/>
                </a:solidFill>
              </a:rPr>
              <a:t> </a:t>
            </a:r>
            <a:r>
              <a:rPr spc="70" dirty="0" err="1">
                <a:solidFill>
                  <a:srgbClr val="C00000"/>
                </a:solidFill>
              </a:rPr>
              <a:t>nicht</a:t>
            </a:r>
            <a:r>
              <a:rPr spc="-60" dirty="0">
                <a:solidFill>
                  <a:srgbClr val="C00000"/>
                </a:solidFill>
              </a:rPr>
              <a:t> </a:t>
            </a:r>
            <a:r>
              <a:rPr spc="15" dirty="0" err="1">
                <a:solidFill>
                  <a:srgbClr val="C00000"/>
                </a:solidFill>
              </a:rPr>
              <a:t>möglich</a:t>
            </a:r>
            <a:r>
              <a:rPr lang="de-DE" spc="15" dirty="0">
                <a:solidFill>
                  <a:srgbClr val="C00000"/>
                </a:solidFill>
              </a:rPr>
              <a:t>!</a:t>
            </a:r>
          </a:p>
          <a:p>
            <a:pPr marL="1354455">
              <a:lnSpc>
                <a:spcPct val="100000"/>
              </a:lnSpc>
            </a:pPr>
            <a:endParaRPr lang="de-DE" spc="15" dirty="0">
              <a:solidFill>
                <a:srgbClr val="C00000"/>
              </a:solidFill>
            </a:endParaRPr>
          </a:p>
          <a:p>
            <a:pPr marL="1697355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dirty="0"/>
              <a:t>Ein Realschulabschluss kann nicht wiederholt werden, um die Noten zu verbessern.</a:t>
            </a:r>
          </a:p>
          <a:p>
            <a:pPr marL="1354455" algn="l">
              <a:lnSpc>
                <a:spcPct val="100000"/>
              </a:lnSpc>
            </a:pPr>
            <a:endParaRPr lang="de-DE" dirty="0"/>
          </a:p>
          <a:p>
            <a:pPr marL="1697355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dirty="0"/>
              <a:t>Wer die Realschulabschlussprüfung nicht besteht, kann diese nach Besuch der Klasse 10 einmal wiederholen.</a:t>
            </a:r>
            <a:endParaRPr lang="de-DE" spc="15" dirty="0"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998" y="1709978"/>
            <a:ext cx="900430" cy="90043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2330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835"/>
              </a:spcBef>
            </a:pPr>
            <a:r>
              <a:rPr sz="2600" b="1" spc="-1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5" h="540385">
                <a:moveTo>
                  <a:pt x="0" y="540003"/>
                </a:moveTo>
                <a:lnTo>
                  <a:pt x="540004" y="540003"/>
                </a:lnTo>
                <a:lnTo>
                  <a:pt x="540004" y="0"/>
                </a:lnTo>
                <a:lnTo>
                  <a:pt x="0" y="0"/>
                </a:lnTo>
                <a:lnTo>
                  <a:pt x="0" y="54000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844" y="23876"/>
            <a:ext cx="17433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EB41E170-400D-4CD9-9639-91FE31D59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057" y="6091087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CD096CAE-8A5F-4A67-A18C-A52613174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9762"/>
            <a:ext cx="4331371" cy="1464385"/>
          </a:xfrm>
          <a:prstGeom prst="rect">
            <a:avLst/>
          </a:prstGeom>
        </p:spPr>
      </p:pic>
      <p:pic>
        <p:nvPicPr>
          <p:cNvPr id="1026" name="Picture 2" descr="Hölzernes Straßenpfeilzeichen. Hand gezeichnetes Plankenschild. Wegweiser  im Freien - Download Kostenlos Vector, Clipart Graphics, Vektorgrafiken und  Design Vorlagen">
            <a:extLst>
              <a:ext uri="{FF2B5EF4-FFF2-40B4-BE49-F238E27FC236}">
                <a16:creationId xmlns:a16="http://schemas.microsoft.com/office/drawing/2014/main" id="{4B1CAD52-8670-49AA-9D97-172566E5B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454" y="2667000"/>
            <a:ext cx="4117975" cy="4117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9E3091CE-A349-4133-80AA-4B3EEE1F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</a:pPr>
            <a:b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Wegweiser</a:t>
            </a:r>
            <a: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durch</a:t>
            </a:r>
            <a: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das 10. </a:t>
            </a:r>
            <a:r>
              <a:rPr lang="en-US" sz="4400" b="1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Schuljahr</a:t>
            </a:r>
            <a:b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 der </a:t>
            </a:r>
            <a:b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ESS</a:t>
            </a:r>
            <a:br>
              <a:rPr lang="en-US" sz="4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4826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068A92C0-81FB-4633-BAAC-20EAC9A6327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6363881"/>
              </p:ext>
            </p:extLst>
          </p:nvPr>
        </p:nvGraphicFramePr>
        <p:xfrm>
          <a:off x="990600" y="914400"/>
          <a:ext cx="5032374" cy="4967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304">
                  <a:extLst>
                    <a:ext uri="{9D8B030D-6E8A-4147-A177-3AD203B41FA5}">
                      <a16:colId xmlns:a16="http://schemas.microsoft.com/office/drawing/2014/main" val="1708159070"/>
                    </a:ext>
                  </a:extLst>
                </a:gridCol>
                <a:gridCol w="3102070">
                  <a:extLst>
                    <a:ext uri="{9D8B030D-6E8A-4147-A177-3AD203B41FA5}">
                      <a16:colId xmlns:a16="http://schemas.microsoft.com/office/drawing/2014/main" val="3629350972"/>
                    </a:ext>
                  </a:extLst>
                </a:gridCol>
              </a:tblGrid>
              <a:tr h="318065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de-DE" sz="1500" spc="0">
                          <a:ln>
                            <a:noFill/>
                          </a:ln>
                          <a:effectLst>
                            <a:glow>
                              <a:srgbClr val="000000"/>
                            </a:glow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  <a:reflection stA="0" endPos="0" fadeDir="0" sx="0" sy="0"/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Halbjahr</a:t>
                      </a:r>
                    </a:p>
                  </a:txBody>
                  <a:tcPr marL="84462" marR="84462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37878"/>
                  </a:ext>
                </a:extLst>
              </a:tr>
              <a:tr h="316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Oktober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effectLst/>
                        </a:rPr>
                        <a:t> 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820316548"/>
                  </a:ext>
                </a:extLst>
              </a:tr>
              <a:tr h="608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23.10.2020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Infoveranstaltung Prüfung für die Schüler*innen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225730780"/>
                  </a:ext>
                </a:extLst>
              </a:tr>
              <a:tr h="316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November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effectLst/>
                        </a:rPr>
                        <a:t> 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354471442"/>
                  </a:ext>
                </a:extLst>
              </a:tr>
              <a:tr h="608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Schüler-Eltern-Coach-Gespräche I 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1363166120"/>
                  </a:ext>
                </a:extLst>
              </a:tr>
              <a:tr h="316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Dezember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2153072684"/>
                  </a:ext>
                </a:extLst>
              </a:tr>
              <a:tr h="316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?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Tag der offenen Tür 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1296900526"/>
                  </a:ext>
                </a:extLst>
              </a:tr>
              <a:tr h="316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Januar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4281346502"/>
                  </a:ext>
                </a:extLst>
              </a:tr>
              <a:tr h="608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Schüler-Eltern-Coach-Gespräche II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2278867142"/>
                  </a:ext>
                </a:extLst>
              </a:tr>
              <a:tr h="316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Februar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3468363863"/>
                  </a:ext>
                </a:extLst>
              </a:tr>
              <a:tr h="316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05.02.2021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Halbjahreszeugnisausgabe</a:t>
                      </a:r>
                      <a:endParaRPr lang="de-DE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1215137057"/>
                  </a:ext>
                </a:extLst>
              </a:tr>
              <a:tr h="608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09.02.2021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Infos zur Schulanmeldung an weiterführende Schulen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2" marR="84462" marT="0" marB="0"/>
                </a:tc>
                <a:extLst>
                  <a:ext uri="{0D108BD9-81ED-4DB2-BD59-A6C34878D82A}">
                    <a16:rowId xmlns:a16="http://schemas.microsoft.com/office/drawing/2014/main" val="278819779"/>
                  </a:ext>
                </a:extLst>
              </a:tr>
            </a:tbl>
          </a:graphicData>
        </a:graphic>
      </p:graphicFrame>
      <p:graphicFrame>
        <p:nvGraphicFramePr>
          <p:cNvPr id="25" name="Inhaltsplatzhalter 24">
            <a:extLst>
              <a:ext uri="{FF2B5EF4-FFF2-40B4-BE49-F238E27FC236}">
                <a16:creationId xmlns:a16="http://schemas.microsoft.com/office/drawing/2014/main" id="{F3320DA1-F285-48A6-A095-CC21018408EB}"/>
              </a:ext>
            </a:extLst>
          </p:cNvPr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1285450091"/>
              </p:ext>
            </p:extLst>
          </p:nvPr>
        </p:nvGraphicFramePr>
        <p:xfrm>
          <a:off x="6092825" y="914400"/>
          <a:ext cx="5032374" cy="496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5682">
                  <a:extLst>
                    <a:ext uri="{9D8B030D-6E8A-4147-A177-3AD203B41FA5}">
                      <a16:colId xmlns:a16="http://schemas.microsoft.com/office/drawing/2014/main" val="4257785386"/>
                    </a:ext>
                  </a:extLst>
                </a:gridCol>
                <a:gridCol w="3276692">
                  <a:extLst>
                    <a:ext uri="{9D8B030D-6E8A-4147-A177-3AD203B41FA5}">
                      <a16:colId xmlns:a16="http://schemas.microsoft.com/office/drawing/2014/main" val="328266790"/>
                    </a:ext>
                  </a:extLst>
                </a:gridCol>
              </a:tblGrid>
              <a:tr h="176466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de-DE" sz="900" spc="0" dirty="0">
                          <a:ln>
                            <a:noFill/>
                          </a:ln>
                          <a:effectLst>
                            <a:glow>
                              <a:srgbClr val="000000"/>
                            </a:glow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  <a:reflection stA="0" endPos="0" fadeDir="0" sx="0" sy="0"/>
                          </a:effectLst>
                        </a:rPr>
                        <a:t>2. Halbjahr</a:t>
                      </a:r>
                      <a:endParaRPr lang="de-DE" sz="900" spc="0" dirty="0">
                        <a:ln>
                          <a:noFill/>
                        </a:ln>
                        <a:effectLst>
                          <a:glow>
                            <a:srgbClr val="000000"/>
                          </a:glow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  <a:reflection stA="0" endPos="0" fadeDir="0" sx="0" sy="0"/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260425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März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2265723934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01.03.2021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Anmeldung weiterführende Schulen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2050030205"/>
                  </a:ext>
                </a:extLst>
              </a:tr>
              <a:tr h="420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01.03.2021 –    </a:t>
                      </a:r>
                      <a:endParaRPr lang="de-D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05.03.2021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Kommunikationsprüfung Englisch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293993831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ab 08.03.2021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Praktische Prüfung in Technik und AES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2201089171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April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3326791078"/>
                  </a:ext>
                </a:extLst>
              </a:tr>
              <a:tr h="420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19.04.2021 –   </a:t>
                      </a:r>
                      <a:endParaRPr lang="de-D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21.04.2021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Kommunikationsprüfung Französisch</a:t>
                      </a:r>
                      <a:endParaRPr lang="de-D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Prüfungsgespräche in Technik und AES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1405628736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Mai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911348303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21.05.2021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Verkündung der Jahresleistungen in den Prüfungsfächern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149800059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Juni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1490315595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08.06.2021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Deutsch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992752499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10.06.2021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Mathematik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1229638642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15.06.2021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Englisch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4022726202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18.06.2021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Wahlpflichtfach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4175291192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25.06.2021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Deutsch Nachttermin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1616974996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28.06.2021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Mathematik Nachttermin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1576602896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29.06.2021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Englisch Nachttermin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3509694559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Juli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3178141416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01.07.2021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Schriftliche Prüfung Wahlpflichtfach Nachttermin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377372792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05.07.2021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Notenbekanntgabe 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521003946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06.07.2021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Meldung zur mündlichen Prüfung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4017471101"/>
                  </a:ext>
                </a:extLst>
              </a:tr>
              <a:tr h="420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12.07.2021 –   </a:t>
                      </a:r>
                      <a:endParaRPr lang="de-D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13.07.2021 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Optionale mündliche Prüfung in Deutsch und Mathe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3274552302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ab 19.07.2021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Abschlussfahrt   ?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1374766653"/>
                  </a:ext>
                </a:extLst>
              </a:tr>
              <a:tr h="17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ab 23.07.2021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Abschlussfeier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64" marR="52464" marT="0" marB="0"/>
                </a:tc>
                <a:extLst>
                  <a:ext uri="{0D108BD9-81ED-4DB2-BD59-A6C34878D82A}">
                    <a16:rowId xmlns:a16="http://schemas.microsoft.com/office/drawing/2014/main" val="2953561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768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D096CAE-8A5F-4A67-A18C-A52613174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7200"/>
            <a:ext cx="4202113" cy="1558129"/>
          </a:xfrm>
          <a:prstGeom prst="rect">
            <a:avLst/>
          </a:prstGeom>
        </p:spPr>
      </p:pic>
      <p:pic>
        <p:nvPicPr>
          <p:cNvPr id="4098" name="Picture 2" descr="Bildergebnis fÃ¼r fragen">
            <a:extLst>
              <a:ext uri="{FF2B5EF4-FFF2-40B4-BE49-F238E27FC236}">
                <a16:creationId xmlns:a16="http://schemas.microsoft.com/office/drawing/2014/main" id="{701C30A5-437B-4DAD-A4C6-52C005AC6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454" y="3227274"/>
            <a:ext cx="4506913" cy="29434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9E3091CE-A349-4133-80AA-4B3EEE1F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</a:pPr>
            <a:br>
              <a:rPr lang="en-US" sz="4400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Fragen und Anliegen</a:t>
            </a:r>
            <a:br>
              <a:rPr lang="en-US" sz="4400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400" b="1" kern="120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162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C5974B6-3353-4781-B620-BC5168DAE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0A2C0FD4-452B-439A-A978-C37BC16F5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bject 8"/>
          <p:cNvSpPr txBox="1"/>
          <p:nvPr/>
        </p:nvSpPr>
        <p:spPr>
          <a:xfrm>
            <a:off x="7559812" y="2723322"/>
            <a:ext cx="3510355" cy="2236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/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b="1" kern="1200" spc="-105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27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spc="-10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Die neue Realschulabschlussprüfung ab dem SJ 20/21 </a:t>
            </a:r>
          </a:p>
          <a:p>
            <a:pPr marL="127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kern="1200" spc="-105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27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spc="-10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VIELEN DANK FÜR IHRE AUFMERKSAMKEIT!</a:t>
            </a:r>
            <a:endParaRPr lang="en-US" sz="2000" b="1" kern="1200" spc="-9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b="1" kern="1200" spc="-9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16929AE4-43B6-494E-B7D6-F778AB2F2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8CEE0D70-D5EB-4589-819D-77F64EC4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2A701B99-D75A-4647-9635-9858D3BA7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DEADC-5415-4FC6-93F0-89769392A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859" y="1120020"/>
            <a:ext cx="5632862" cy="3509529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26558F7-BDE1-4305-A546-C122F3F07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9038"/>
            <a:ext cx="3681428" cy="144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9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6420678" y="900049"/>
            <a:ext cx="59369" cy="4860290"/>
          </a:xfrm>
          <a:custGeom>
            <a:avLst/>
            <a:gdLst/>
            <a:ahLst/>
            <a:cxnLst/>
            <a:rect l="l" t="t" r="r" b="b"/>
            <a:pathLst>
              <a:path h="4860290">
                <a:moveTo>
                  <a:pt x="0" y="0"/>
                </a:moveTo>
                <a:lnTo>
                  <a:pt x="0" y="4859947"/>
                </a:lnTo>
              </a:path>
            </a:pathLst>
          </a:custGeom>
          <a:ln w="63500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7">
            <a:extLst>
              <a:ext uri="{FF2B5EF4-FFF2-40B4-BE49-F238E27FC236}">
                <a16:creationId xmlns:a16="http://schemas.microsoft.com/office/drawing/2014/main" id="{7C2B6681-381B-48B2-A426-5E3C69391254}"/>
              </a:ext>
            </a:extLst>
          </p:cNvPr>
          <p:cNvSpPr/>
          <p:nvPr/>
        </p:nvSpPr>
        <p:spPr>
          <a:xfrm>
            <a:off x="9432035" y="2699636"/>
            <a:ext cx="1800225" cy="540385"/>
          </a:xfrm>
          <a:custGeom>
            <a:avLst/>
            <a:gdLst/>
            <a:ahLst/>
            <a:cxnLst/>
            <a:rect l="l" t="t" r="r" b="b"/>
            <a:pathLst>
              <a:path w="1800225" h="540385">
                <a:moveTo>
                  <a:pt x="1529969" y="0"/>
                </a:moveTo>
                <a:lnTo>
                  <a:pt x="0" y="0"/>
                </a:lnTo>
                <a:lnTo>
                  <a:pt x="270001" y="270001"/>
                </a:lnTo>
                <a:lnTo>
                  <a:pt x="0" y="540003"/>
                </a:lnTo>
                <a:lnTo>
                  <a:pt x="1529969" y="540003"/>
                </a:lnTo>
                <a:lnTo>
                  <a:pt x="1799971" y="270001"/>
                </a:lnTo>
                <a:lnTo>
                  <a:pt x="1529969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18844" y="23877"/>
            <a:ext cx="1819555" cy="2047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7223" y="1187387"/>
            <a:ext cx="8416735" cy="1080135"/>
          </a:xfrm>
          <a:custGeom>
            <a:avLst/>
            <a:gdLst/>
            <a:ahLst/>
            <a:cxnLst/>
            <a:rect l="l" t="t" r="r" b="b"/>
            <a:pathLst>
              <a:path w="7488555" h="1080135">
                <a:moveTo>
                  <a:pt x="6947966" y="0"/>
                </a:moveTo>
                <a:lnTo>
                  <a:pt x="0" y="0"/>
                </a:lnTo>
                <a:lnTo>
                  <a:pt x="540054" y="540003"/>
                </a:lnTo>
                <a:lnTo>
                  <a:pt x="0" y="1080007"/>
                </a:lnTo>
                <a:lnTo>
                  <a:pt x="6947966" y="1080007"/>
                </a:lnTo>
                <a:lnTo>
                  <a:pt x="7487970" y="540003"/>
                </a:lnTo>
                <a:lnTo>
                  <a:pt x="6947966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99998" y="1196721"/>
            <a:ext cx="8416736" cy="1080135"/>
          </a:xfrm>
          <a:custGeom>
            <a:avLst/>
            <a:gdLst/>
            <a:ahLst/>
            <a:cxnLst/>
            <a:rect l="l" t="t" r="r" b="b"/>
            <a:pathLst>
              <a:path w="7488555" h="1080135">
                <a:moveTo>
                  <a:pt x="0" y="0"/>
                </a:moveTo>
                <a:lnTo>
                  <a:pt x="6947966" y="0"/>
                </a:lnTo>
                <a:lnTo>
                  <a:pt x="7487970" y="540003"/>
                </a:lnTo>
                <a:lnTo>
                  <a:pt x="6947966" y="1080007"/>
                </a:lnTo>
                <a:lnTo>
                  <a:pt x="0" y="1080007"/>
                </a:lnTo>
                <a:lnTo>
                  <a:pt x="540054" y="540003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47388" y="1354074"/>
            <a:ext cx="4004975" cy="7213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b="1" spc="20" dirty="0" err="1">
                <a:solidFill>
                  <a:srgbClr val="FFFFFF"/>
                </a:solidFill>
                <a:latin typeface="Arial"/>
                <a:cs typeface="Arial"/>
              </a:rPr>
              <a:t>Jahresleistungen</a:t>
            </a:r>
            <a:endParaRPr b="1" spc="2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432035" y="2700020"/>
            <a:ext cx="1800225" cy="540385"/>
          </a:xfrm>
          <a:custGeom>
            <a:avLst/>
            <a:gdLst/>
            <a:ahLst/>
            <a:cxnLst/>
            <a:rect l="l" t="t" r="r" b="b"/>
            <a:pathLst>
              <a:path w="1800225" h="540385">
                <a:moveTo>
                  <a:pt x="0" y="0"/>
                </a:moveTo>
                <a:lnTo>
                  <a:pt x="1529969" y="0"/>
                </a:lnTo>
                <a:lnTo>
                  <a:pt x="1799971" y="270001"/>
                </a:lnTo>
                <a:lnTo>
                  <a:pt x="1529969" y="540003"/>
                </a:lnTo>
                <a:lnTo>
                  <a:pt x="0" y="540003"/>
                </a:lnTo>
                <a:lnTo>
                  <a:pt x="270002" y="270001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850881" y="2733801"/>
            <a:ext cx="96456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>
              <a:lnSpc>
                <a:spcPct val="100000"/>
              </a:lnSpc>
              <a:spcBef>
                <a:spcPts val="105"/>
              </a:spcBef>
            </a:pPr>
            <a:r>
              <a:rPr sz="1400" b="1" spc="65" dirty="0">
                <a:solidFill>
                  <a:schemeClr val="bg1"/>
                </a:solidFill>
                <a:latin typeface="Arial"/>
                <a:cs typeface="Arial"/>
              </a:rPr>
              <a:t>Mündli</a:t>
            </a:r>
            <a:r>
              <a:rPr sz="1400" b="1" spc="10" dirty="0">
                <a:solidFill>
                  <a:schemeClr val="bg1"/>
                </a:solidFill>
                <a:latin typeface="Arial"/>
                <a:cs typeface="Arial"/>
              </a:rPr>
              <a:t>che  </a:t>
            </a:r>
            <a:r>
              <a:rPr sz="1400" b="1" spc="30" dirty="0">
                <a:solidFill>
                  <a:schemeClr val="bg1"/>
                </a:solidFill>
                <a:latin typeface="Arial"/>
                <a:cs typeface="Arial"/>
              </a:rPr>
              <a:t>Prüfung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415451" y="2690303"/>
            <a:ext cx="1800225" cy="540385"/>
          </a:xfrm>
          <a:custGeom>
            <a:avLst/>
            <a:gdLst/>
            <a:ahLst/>
            <a:cxnLst/>
            <a:rect l="l" t="t" r="r" b="b"/>
            <a:pathLst>
              <a:path w="1800225" h="540385">
                <a:moveTo>
                  <a:pt x="1529969" y="0"/>
                </a:moveTo>
                <a:lnTo>
                  <a:pt x="0" y="0"/>
                </a:lnTo>
                <a:lnTo>
                  <a:pt x="270001" y="270001"/>
                </a:lnTo>
                <a:lnTo>
                  <a:pt x="0" y="540003"/>
                </a:lnTo>
                <a:lnTo>
                  <a:pt x="1529969" y="540003"/>
                </a:lnTo>
                <a:lnTo>
                  <a:pt x="1799971" y="270001"/>
                </a:lnTo>
                <a:lnTo>
                  <a:pt x="1529969" y="0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24009" y="2699637"/>
            <a:ext cx="1800225" cy="540385"/>
          </a:xfrm>
          <a:custGeom>
            <a:avLst/>
            <a:gdLst/>
            <a:ahLst/>
            <a:cxnLst/>
            <a:rect l="l" t="t" r="r" b="b"/>
            <a:pathLst>
              <a:path w="1800225" h="540385">
                <a:moveTo>
                  <a:pt x="0" y="0"/>
                </a:moveTo>
                <a:lnTo>
                  <a:pt x="1529969" y="0"/>
                </a:lnTo>
                <a:lnTo>
                  <a:pt x="1799971" y="270001"/>
                </a:lnTo>
                <a:lnTo>
                  <a:pt x="1529969" y="540003"/>
                </a:lnTo>
                <a:lnTo>
                  <a:pt x="0" y="540003"/>
                </a:lnTo>
                <a:lnTo>
                  <a:pt x="270001" y="27000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63500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797085" y="2733801"/>
            <a:ext cx="10369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5"/>
              </a:spcBef>
            </a:pPr>
            <a:r>
              <a:rPr sz="1400" b="1" spc="-17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spc="55" dirty="0">
                <a:solidFill>
                  <a:srgbClr val="FFFFFF"/>
                </a:solidFill>
                <a:latin typeface="Arial"/>
                <a:cs typeface="Arial"/>
              </a:rPr>
              <a:t>chrift</a:t>
            </a:r>
            <a:r>
              <a:rPr sz="1400" b="1" spc="4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spc="15" dirty="0">
                <a:solidFill>
                  <a:srgbClr val="FFFFFF"/>
                </a:solidFill>
                <a:latin typeface="Arial"/>
                <a:cs typeface="Arial"/>
              </a:rPr>
              <a:t>iche  </a:t>
            </a:r>
            <a:r>
              <a:rPr sz="1400" b="1" spc="30" dirty="0">
                <a:solidFill>
                  <a:srgbClr val="FFFFFF"/>
                </a:solidFill>
                <a:latin typeface="Arial"/>
                <a:cs typeface="Arial"/>
              </a:rPr>
              <a:t>Prüfung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88028" y="4657041"/>
            <a:ext cx="2808902" cy="423760"/>
          </a:xfrm>
          <a:custGeom>
            <a:avLst/>
            <a:gdLst/>
            <a:ahLst/>
            <a:cxnLst/>
            <a:rect l="l" t="t" r="r" b="b"/>
            <a:pathLst>
              <a:path w="8352155" h="540385">
                <a:moveTo>
                  <a:pt x="8081949" y="0"/>
                </a:moveTo>
                <a:lnTo>
                  <a:pt x="0" y="0"/>
                </a:lnTo>
                <a:lnTo>
                  <a:pt x="270002" y="270002"/>
                </a:lnTo>
                <a:lnTo>
                  <a:pt x="0" y="540004"/>
                </a:lnTo>
                <a:lnTo>
                  <a:pt x="8081949" y="540004"/>
                </a:lnTo>
                <a:lnTo>
                  <a:pt x="8351951" y="270002"/>
                </a:lnTo>
                <a:lnTo>
                  <a:pt x="8081949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6450363" y="4731988"/>
            <a:ext cx="2460846" cy="34881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de-DE" sz="1050" b="1" spc="60" dirty="0">
                <a:solidFill>
                  <a:srgbClr val="FFFFFF"/>
                </a:solidFill>
                <a:latin typeface="Arial"/>
                <a:cs typeface="Arial"/>
              </a:rPr>
              <a:t>Kommunikationsprüfung Franz 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de-DE" sz="1050" b="1" spc="60" dirty="0">
                <a:solidFill>
                  <a:srgbClr val="FFFFFF"/>
                </a:solidFill>
                <a:latin typeface="Arial"/>
                <a:cs typeface="Arial"/>
              </a:rPr>
              <a:t> Praktische Prüfung Technik/AES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993928" y="4783730"/>
            <a:ext cx="365442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600" b="1" spc="35" dirty="0">
                <a:solidFill>
                  <a:srgbClr val="FFFFFF"/>
                </a:solidFill>
                <a:latin typeface="Arial"/>
                <a:cs typeface="Arial"/>
              </a:rPr>
              <a:t>          </a:t>
            </a:r>
            <a:r>
              <a:rPr lang="de-DE" sz="1600" b="1" spc="35" dirty="0" err="1">
                <a:solidFill>
                  <a:srgbClr val="FFFFFF"/>
                </a:solidFill>
                <a:latin typeface="Arial"/>
                <a:cs typeface="Arial"/>
              </a:rPr>
              <a:t>it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24400" y="3663569"/>
            <a:ext cx="2691052" cy="506905"/>
          </a:xfrm>
          <a:custGeom>
            <a:avLst/>
            <a:gdLst/>
            <a:ahLst/>
            <a:cxnLst/>
            <a:rect l="l" t="t" r="r" b="b"/>
            <a:pathLst>
              <a:path w="7488555" h="540385">
                <a:moveTo>
                  <a:pt x="7217968" y="0"/>
                </a:moveTo>
                <a:lnTo>
                  <a:pt x="0" y="0"/>
                </a:lnTo>
                <a:lnTo>
                  <a:pt x="270002" y="270001"/>
                </a:lnTo>
                <a:lnTo>
                  <a:pt x="0" y="540004"/>
                </a:lnTo>
                <a:lnTo>
                  <a:pt x="7217968" y="540004"/>
                </a:lnTo>
                <a:lnTo>
                  <a:pt x="7487970" y="270001"/>
                </a:lnTo>
                <a:lnTo>
                  <a:pt x="7217968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961927" y="3713939"/>
            <a:ext cx="2290445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de-DE" sz="1400" b="1" spc="45" dirty="0">
                <a:solidFill>
                  <a:srgbClr val="FFFFFF"/>
                </a:solidFill>
                <a:latin typeface="Arial"/>
                <a:cs typeface="Arial"/>
              </a:rPr>
              <a:t>Kommunikationsprüfung      Englisch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772029" y="900049"/>
            <a:ext cx="0" cy="4860290"/>
          </a:xfrm>
          <a:custGeom>
            <a:avLst/>
            <a:gdLst/>
            <a:ahLst/>
            <a:cxnLst/>
            <a:rect l="l" t="t" r="r" b="b"/>
            <a:pathLst>
              <a:path h="4860290">
                <a:moveTo>
                  <a:pt x="0" y="0"/>
                </a:moveTo>
                <a:lnTo>
                  <a:pt x="0" y="4859947"/>
                </a:lnTo>
              </a:path>
            </a:pathLst>
          </a:custGeom>
          <a:ln w="63500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23958" y="900049"/>
            <a:ext cx="0" cy="4860290"/>
          </a:xfrm>
          <a:custGeom>
            <a:avLst/>
            <a:gdLst/>
            <a:ahLst/>
            <a:cxnLst/>
            <a:rect l="l" t="t" r="r" b="b"/>
            <a:pathLst>
              <a:path h="4860290">
                <a:moveTo>
                  <a:pt x="0" y="0"/>
                </a:moveTo>
                <a:lnTo>
                  <a:pt x="0" y="4859947"/>
                </a:lnTo>
              </a:path>
            </a:pathLst>
          </a:custGeom>
          <a:ln w="63500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067305" y="5783681"/>
            <a:ext cx="14084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400" b="1" spc="20" dirty="0">
                <a:solidFill>
                  <a:srgbClr val="C00000"/>
                </a:solidFill>
                <a:latin typeface="Arial"/>
                <a:cs typeface="Arial"/>
              </a:rPr>
              <a:t>September 20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28690" y="5783681"/>
            <a:ext cx="9023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400" b="1" spc="30" dirty="0">
                <a:solidFill>
                  <a:srgbClr val="C00000"/>
                </a:solidFill>
                <a:latin typeface="Arial"/>
                <a:cs typeface="Arial"/>
              </a:rPr>
              <a:t>März </a:t>
            </a:r>
            <a:r>
              <a:rPr lang="de-DE" sz="1400" b="1" spc="20" dirty="0">
                <a:solidFill>
                  <a:srgbClr val="C00000"/>
                </a:solidFill>
                <a:latin typeface="Arial"/>
                <a:cs typeface="Arial"/>
              </a:rPr>
              <a:t>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11208" y="5783681"/>
            <a:ext cx="8261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40" dirty="0" err="1">
                <a:solidFill>
                  <a:srgbClr val="C00000"/>
                </a:solidFill>
                <a:latin typeface="Arial"/>
                <a:cs typeface="Arial"/>
              </a:rPr>
              <a:t>Juni</a:t>
            </a:r>
            <a:r>
              <a:rPr sz="1400" b="1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lang="de-DE" sz="1400" b="1" spc="20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35" name="Grafik 34" descr="Ein Bild, das Text enthält.&#10;&#10;Automatisch generierte Beschreibung">
            <a:extLst>
              <a:ext uri="{FF2B5EF4-FFF2-40B4-BE49-F238E27FC236}">
                <a16:creationId xmlns:a16="http://schemas.microsoft.com/office/drawing/2014/main" id="{A295D122-4A35-48F4-A6F6-4A1BC692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6"/>
            <a:ext cx="1819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5850891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 err="1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lang="de-DE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de-DE" b="1" spc="-509" dirty="0">
                <a:solidFill>
                  <a:srgbClr val="FFFFFF"/>
                </a:solidFill>
                <a:latin typeface="Arial"/>
                <a:cs typeface="Arial"/>
              </a:rPr>
              <a:t>1 0</a:t>
            </a:r>
            <a:endParaRPr b="1" spc="4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8676351-1DCC-4DB1-B033-4822B3B66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45523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pic>
        <p:nvPicPr>
          <p:cNvPr id="12" name="Grafik 11" descr="Ein Bild, das Text enthält.&#10;&#10;Automatisch generierte Beschreibung">
            <a:extLst>
              <a:ext uri="{FF2B5EF4-FFF2-40B4-BE49-F238E27FC236}">
                <a16:creationId xmlns:a16="http://schemas.microsoft.com/office/drawing/2014/main" id="{6525CBBC-1DAC-4434-B464-11CA9747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5" y="23877"/>
            <a:ext cx="166715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57" y="802671"/>
            <a:ext cx="5116195" cy="981679"/>
          </a:xfrm>
          <a:custGeom>
            <a:avLst/>
            <a:gdLst/>
            <a:ahLst/>
            <a:cxnLst/>
            <a:rect l="l" t="t" r="r" b="b"/>
            <a:pathLst>
              <a:path w="5039995" h="720090">
                <a:moveTo>
                  <a:pt x="0" y="720001"/>
                </a:moveTo>
                <a:lnTo>
                  <a:pt x="5039995" y="720001"/>
                </a:lnTo>
                <a:lnTo>
                  <a:pt x="5039995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C00000"/>
          </a:solidFill>
          <a:ln w="31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8845" y="888945"/>
            <a:ext cx="4038600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  <a:t>Kommunikationsprüfung</a:t>
            </a:r>
            <a:b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  <a:t>Englisch </a:t>
            </a:r>
            <a:endParaRPr b="1" spc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10879" y="1926088"/>
            <a:ext cx="5039995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15min pro Schüler*in</a:t>
            </a:r>
            <a:endParaRPr lang="de-DE" sz="2000" b="1" spc="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0880" y="3071754"/>
            <a:ext cx="5039995" cy="36676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84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Prüfung durch die Fachlehrkraft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10879" y="3709557"/>
            <a:ext cx="5039995" cy="1011174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86995" rIns="0" bIns="0" rtlCol="0">
            <a:spAutoFit/>
          </a:bodyPr>
          <a:lstStyle/>
          <a:p>
            <a:pPr marL="398145" indent="-306705">
              <a:lnSpc>
                <a:spcPct val="100000"/>
              </a:lnSpc>
              <a:spcBef>
                <a:spcPts val="400"/>
              </a:spcBef>
              <a:buAutoNum type="alphaLcParenR"/>
              <a:tabLst>
                <a:tab pos="398780" algn="l"/>
              </a:tabLst>
            </a:pPr>
            <a:r>
              <a:rPr lang="de-DE" sz="2000" b="1" spc="95" dirty="0">
                <a:solidFill>
                  <a:srgbClr val="FFFFFF"/>
                </a:solidFill>
                <a:latin typeface="Arial"/>
                <a:cs typeface="Arial"/>
              </a:rPr>
              <a:t>Präsentation </a:t>
            </a:r>
            <a:r>
              <a:rPr lang="de-DE" sz="1600" b="1" spc="95" dirty="0">
                <a:solidFill>
                  <a:srgbClr val="FFFFFF"/>
                </a:solidFill>
                <a:latin typeface="Arial"/>
                <a:cs typeface="Arial"/>
              </a:rPr>
              <a:t>(selbst gewähltes Thema)</a:t>
            </a:r>
            <a:endParaRPr lang="de-DE" sz="1600" dirty="0">
              <a:latin typeface="Arial"/>
              <a:cs typeface="Arial"/>
            </a:endParaRPr>
          </a:p>
          <a:p>
            <a:pPr marL="403860" indent="-312420">
              <a:lnSpc>
                <a:spcPct val="100000"/>
              </a:lnSpc>
              <a:buAutoNum type="alphaLcParenR"/>
              <a:tabLst>
                <a:tab pos="404495" algn="l"/>
              </a:tabLst>
            </a:pPr>
            <a:r>
              <a:rPr lang="de-DE" sz="2000" b="1" spc="65" dirty="0">
                <a:solidFill>
                  <a:srgbClr val="FFFFFF"/>
                </a:solidFill>
                <a:latin typeface="Arial"/>
                <a:cs typeface="Arial"/>
              </a:rPr>
              <a:t>Dialogisches Sprechen</a:t>
            </a:r>
            <a:endParaRPr lang="de-DE" sz="2000" dirty="0">
              <a:latin typeface="Arial"/>
              <a:cs typeface="Arial"/>
            </a:endParaRPr>
          </a:p>
          <a:p>
            <a:pPr marL="372745" indent="-281305">
              <a:lnSpc>
                <a:spcPct val="100000"/>
              </a:lnSpc>
              <a:buAutoNum type="alphaLcParenR"/>
              <a:tabLst>
                <a:tab pos="373380" algn="l"/>
              </a:tabLst>
            </a:pPr>
            <a:r>
              <a:rPr lang="de-DE" sz="2000" b="1" spc="45" dirty="0">
                <a:solidFill>
                  <a:srgbClr val="FFFFFF"/>
                </a:solidFill>
                <a:latin typeface="Arial"/>
                <a:cs typeface="Arial"/>
              </a:rPr>
              <a:t>Sprachmittlung</a:t>
            </a:r>
            <a:endParaRPr lang="de-DE" sz="2000" dirty="0">
              <a:latin typeface="Arial"/>
              <a:cs typeface="Arial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59BEF0EB-97A7-4B4F-A829-454BE049C6BC}"/>
              </a:ext>
            </a:extLst>
          </p:cNvPr>
          <p:cNvSpPr txBox="1"/>
          <p:nvPr/>
        </p:nvSpPr>
        <p:spPr>
          <a:xfrm>
            <a:off x="5017949" y="2498921"/>
            <a:ext cx="5039995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Einzel – oder Tandemprüfung</a:t>
            </a:r>
          </a:p>
        </p:txBody>
      </p:sp>
      <p:pic>
        <p:nvPicPr>
          <p:cNvPr id="18" name="Grafik 17" descr="Ein Bild, das Text enthält.&#10;&#10;Automatisch generierte Beschreibung">
            <a:extLst>
              <a:ext uri="{FF2B5EF4-FFF2-40B4-BE49-F238E27FC236}">
                <a16:creationId xmlns:a16="http://schemas.microsoft.com/office/drawing/2014/main" id="{0C75857A-65F6-4C69-B381-3408FAA7E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909065"/>
            <a:ext cx="168846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25" dirty="0">
                <a:latin typeface="Arial"/>
                <a:cs typeface="Arial"/>
              </a:rPr>
              <a:t>T</a:t>
            </a:r>
            <a:r>
              <a:rPr sz="3200" b="1" spc="165" dirty="0">
                <a:latin typeface="Arial"/>
                <a:cs typeface="Arial"/>
              </a:rPr>
              <a:t>ermi</a:t>
            </a:r>
            <a:r>
              <a:rPr sz="3200" b="1" spc="175" dirty="0">
                <a:latin typeface="Arial"/>
                <a:cs typeface="Arial"/>
              </a:rPr>
              <a:t>n</a:t>
            </a:r>
            <a:r>
              <a:rPr sz="3200" b="1" spc="11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9136" y="1728343"/>
            <a:ext cx="3781425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de-DE" sz="2000" b="1" spc="60" dirty="0">
                <a:solidFill>
                  <a:srgbClr val="C00000"/>
                </a:solidFill>
                <a:latin typeface="Arial"/>
                <a:cs typeface="Arial"/>
              </a:rPr>
              <a:t>01.03.21 – 26.03.21</a:t>
            </a:r>
            <a:r>
              <a:rPr sz="20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 </a:t>
            </a:r>
            <a:endParaRPr lang="de-DE" sz="2000" b="1" spc="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299720" algn="l"/>
              </a:tabLst>
            </a:pPr>
            <a:r>
              <a:rPr lang="de-DE" sz="2000" b="1" spc="50" dirty="0">
                <a:latin typeface="Arial"/>
                <a:cs typeface="Arial"/>
              </a:rPr>
              <a:t>    </a:t>
            </a:r>
            <a:r>
              <a:rPr sz="2000" b="1" spc="45" dirty="0" err="1">
                <a:latin typeface="Arial"/>
                <a:cs typeface="Arial"/>
              </a:rPr>
              <a:t>durch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55" dirty="0">
                <a:latin typeface="Arial"/>
                <a:cs typeface="Arial"/>
              </a:rPr>
              <a:t>die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spc="75" dirty="0">
                <a:latin typeface="Arial"/>
                <a:cs typeface="Arial"/>
              </a:rPr>
              <a:t>Fachlehrkraft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998" y="1709978"/>
            <a:ext cx="900430" cy="63543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233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5"/>
              </a:spcBef>
            </a:pPr>
            <a:r>
              <a:rPr lang="de-DE" sz="2600" b="1" spc="-15" dirty="0">
                <a:solidFill>
                  <a:srgbClr val="FFFFFF"/>
                </a:solidFill>
                <a:latin typeface="Arial"/>
                <a:cs typeface="Arial"/>
              </a:rPr>
              <a:t>KPE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40385" cy="540385"/>
          </a:xfrm>
          <a:custGeom>
            <a:avLst/>
            <a:gdLst/>
            <a:ahLst/>
            <a:cxnLst/>
            <a:rect l="l" t="t" r="r" b="b"/>
            <a:pathLst>
              <a:path w="540385" h="540385">
                <a:moveTo>
                  <a:pt x="0" y="540003"/>
                </a:moveTo>
                <a:lnTo>
                  <a:pt x="540004" y="540003"/>
                </a:lnTo>
                <a:lnTo>
                  <a:pt x="540004" y="0"/>
                </a:lnTo>
                <a:lnTo>
                  <a:pt x="0" y="0"/>
                </a:lnTo>
                <a:lnTo>
                  <a:pt x="0" y="54000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8845" y="23876"/>
            <a:ext cx="216471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6E0828E3-B042-4F2D-84A4-75A284D5B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7"/>
            <a:ext cx="1743355" cy="2047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5850891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 err="1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lang="de-DE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de-DE" b="1" spc="4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b="1" spc="4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68691" y="5228415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CAE368E-0AD8-44A3-9615-02ACBA1A7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73488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078CF4B9-FADA-4FEE-8B6C-C0B92059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4" y="23877"/>
            <a:ext cx="1743355" cy="2047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 RS</a:t>
            </a: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10033177" y="0"/>
                </a:moveTo>
                <a:lnTo>
                  <a:pt x="0" y="0"/>
                </a:lnTo>
                <a:lnTo>
                  <a:pt x="360006" y="360044"/>
                </a:lnTo>
                <a:lnTo>
                  <a:pt x="0" y="720089"/>
                </a:lnTo>
                <a:lnTo>
                  <a:pt x="10033177" y="720089"/>
                </a:lnTo>
                <a:lnTo>
                  <a:pt x="10393222" y="360044"/>
                </a:lnTo>
                <a:lnTo>
                  <a:pt x="10033177" y="0"/>
                </a:lnTo>
                <a:close/>
              </a:path>
            </a:pathLst>
          </a:custGeom>
          <a:solidFill>
            <a:srgbClr val="834290"/>
          </a:solidFill>
          <a:ln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99998" y="1799970"/>
            <a:ext cx="10393680" cy="720090"/>
          </a:xfrm>
          <a:custGeom>
            <a:avLst/>
            <a:gdLst/>
            <a:ahLst/>
            <a:cxnLst/>
            <a:rect l="l" t="t" r="r" b="b"/>
            <a:pathLst>
              <a:path w="10393680" h="720089">
                <a:moveTo>
                  <a:pt x="0" y="0"/>
                </a:moveTo>
                <a:lnTo>
                  <a:pt x="10033177" y="0"/>
                </a:lnTo>
                <a:lnTo>
                  <a:pt x="10393222" y="360044"/>
                </a:lnTo>
                <a:lnTo>
                  <a:pt x="10033177" y="720089"/>
                </a:lnTo>
                <a:lnTo>
                  <a:pt x="0" y="720089"/>
                </a:lnTo>
                <a:lnTo>
                  <a:pt x="360006" y="360044"/>
                </a:lnTo>
                <a:lnTo>
                  <a:pt x="0" y="0"/>
                </a:lnTo>
                <a:close/>
              </a:path>
            </a:pathLst>
          </a:custGeom>
          <a:ln w="63500">
            <a:solidFill>
              <a:srgbClr val="834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93109" y="1929764"/>
            <a:ext cx="5850891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65" dirty="0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b="1" spc="20" dirty="0">
                <a:solidFill>
                  <a:srgbClr val="FFFFFF"/>
                </a:solidFill>
                <a:latin typeface="Arial"/>
                <a:cs typeface="Arial"/>
              </a:rPr>
              <a:t>Abschlussprüfung </a:t>
            </a:r>
            <a:r>
              <a:rPr b="1" spc="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b="1" spc="-35" dirty="0" err="1">
                <a:solidFill>
                  <a:srgbClr val="FFFFFF"/>
                </a:solidFill>
                <a:latin typeface="Arial"/>
                <a:cs typeface="Arial"/>
              </a:rPr>
              <a:t>Klasse</a:t>
            </a:r>
            <a:r>
              <a:rPr lang="de-DE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de-DE" b="1" spc="4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b="1" spc="4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68691" y="5228415"/>
            <a:ext cx="426123" cy="44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CAE368E-0AD8-44A3-9615-02ACBA1A7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29639"/>
              </p:ext>
            </p:extLst>
          </p:nvPr>
        </p:nvGraphicFramePr>
        <p:xfrm>
          <a:off x="894005" y="2668690"/>
          <a:ext cx="10811155" cy="241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26">
                  <a:extLst>
                    <a:ext uri="{9D8B030D-6E8A-4147-A177-3AD203B41FA5}">
                      <a16:colId xmlns:a16="http://schemas.microsoft.com/office/drawing/2014/main" val="4282800940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912008028"/>
                    </a:ext>
                  </a:extLst>
                </a:gridCol>
                <a:gridCol w="2717252">
                  <a:extLst>
                    <a:ext uri="{9D8B030D-6E8A-4147-A177-3AD203B41FA5}">
                      <a16:colId xmlns:a16="http://schemas.microsoft.com/office/drawing/2014/main" val="2188863216"/>
                    </a:ext>
                  </a:extLst>
                </a:gridCol>
                <a:gridCol w="2688325">
                  <a:extLst>
                    <a:ext uri="{9D8B030D-6E8A-4147-A177-3AD203B41FA5}">
                      <a16:colId xmlns:a16="http://schemas.microsoft.com/office/drawing/2014/main" val="935752222"/>
                    </a:ext>
                  </a:extLst>
                </a:gridCol>
              </a:tblGrid>
              <a:tr h="2043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800" b="1" spc="6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r>
                        <a:rPr lang="de-DE"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de-DE" sz="1200" b="0" spc="-3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Englisch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2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18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endParaRPr lang="de-DE" sz="240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3350" b="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23520" marR="214629" lvl="0" indent="-317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lang="de-DE"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iftlic</a:t>
                      </a: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  </a:t>
                      </a:r>
                      <a:r>
                        <a:rPr lang="de-DE"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5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Deutsch  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Mathematik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Englisch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Wahlpflichtfach </a:t>
                      </a:r>
                    </a:p>
                    <a:p>
                      <a:pPr marL="223520" marR="214629" indent="-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de-DE" sz="2000" b="1" spc="6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Noto Sans"/>
                        <a:cs typeface="Noto Sans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Kommunikations-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  <a:endParaRPr lang="de-DE" sz="1800" dirty="0">
                        <a:latin typeface="Arial"/>
                        <a:cs typeface="Arial"/>
                      </a:endParaRP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Noto Sans"/>
                        </a:rPr>
                        <a:t>Französisch</a:t>
                      </a:r>
                    </a:p>
                    <a:p>
                      <a:pPr marL="543560" marR="535940" indent="-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Noto Sans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endParaRPr lang="de-DE" sz="1800" spc="-20" dirty="0">
                        <a:solidFill>
                          <a:srgbClr val="FFFFFF"/>
                        </a:solidFill>
                        <a:latin typeface="Noto Sans"/>
                        <a:cs typeface="Arial"/>
                      </a:endParaRP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8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Prüfung</a:t>
                      </a:r>
                    </a:p>
                    <a:p>
                      <a:pPr marL="321310" marR="313055" algn="ctr">
                        <a:lnSpc>
                          <a:spcPct val="100000"/>
                        </a:lnSpc>
                      </a:pPr>
                      <a:r>
                        <a:rPr lang="de-DE" sz="1200" spc="-20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Technik/AES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Optionale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Mündliche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Prüfung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Deutsch</a:t>
                      </a:r>
                    </a:p>
                    <a:p>
                      <a:pPr marL="533400" marR="251460" indent="-250190" algn="ctr">
                        <a:lnSpc>
                          <a:spcPct val="100000"/>
                        </a:lnSpc>
                      </a:pPr>
                      <a:r>
                        <a:rPr lang="de-DE" sz="1400" b="0" spc="-5" dirty="0">
                          <a:solidFill>
                            <a:srgbClr val="FFFFFF"/>
                          </a:solidFill>
                          <a:latin typeface="Noto Sans"/>
                          <a:cs typeface="Arial"/>
                        </a:rPr>
                        <a:t>Mathematik</a:t>
                      </a:r>
                      <a:endParaRPr lang="de-DE" sz="1400" b="0" dirty="0">
                        <a:latin typeface="Noto Sans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097"/>
                  </a:ext>
                </a:extLst>
              </a:tr>
            </a:tbl>
          </a:graphicData>
        </a:graphic>
      </p:graphicFrame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E005D292-B074-4088-929D-E431C423B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8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5" y="23877"/>
            <a:ext cx="159095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A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BSCH</a:t>
            </a:r>
            <a:r>
              <a:rPr lang="de-DE" sz="1200" spc="-15" dirty="0">
                <a:solidFill>
                  <a:srgbClr val="7E7E7E"/>
                </a:solidFill>
                <a:latin typeface="Noto Sans"/>
                <a:cs typeface="Noto Sans"/>
              </a:rPr>
              <a:t>L</a:t>
            </a:r>
            <a:r>
              <a:rPr lang="de-DE" sz="1200" spc="-5" dirty="0">
                <a:solidFill>
                  <a:srgbClr val="7E7E7E"/>
                </a:solidFill>
                <a:latin typeface="Noto Sans"/>
                <a:cs typeface="Noto Sans"/>
              </a:rPr>
              <a:t>USSPRÜFUNG RS</a:t>
            </a:r>
            <a:endParaRPr lang="de-DE" sz="1200" dirty="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Noto Sans"/>
              <a:cs typeface="Noto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-858" y="876941"/>
            <a:ext cx="5039995" cy="720090"/>
          </a:xfrm>
          <a:custGeom>
            <a:avLst/>
            <a:gdLst/>
            <a:ahLst/>
            <a:cxnLst/>
            <a:rect l="l" t="t" r="r" b="b"/>
            <a:pathLst>
              <a:path w="5039995" h="720090">
                <a:moveTo>
                  <a:pt x="0" y="720001"/>
                </a:moveTo>
                <a:lnTo>
                  <a:pt x="5039995" y="720001"/>
                </a:lnTo>
                <a:lnTo>
                  <a:pt x="5039995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900010"/>
            <a:ext cx="5039995" cy="720090"/>
          </a:xfrm>
          <a:custGeom>
            <a:avLst/>
            <a:gdLst/>
            <a:ahLst/>
            <a:cxnLst/>
            <a:rect l="l" t="t" r="r" b="b"/>
            <a:pathLst>
              <a:path w="5039995" h="720090">
                <a:moveTo>
                  <a:pt x="0" y="720001"/>
                </a:moveTo>
                <a:lnTo>
                  <a:pt x="5039995" y="720001"/>
                </a:lnTo>
                <a:lnTo>
                  <a:pt x="5039995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ln w="635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dirty="0">
              <a:highlight>
                <a:srgbClr val="A62C4F"/>
              </a:highlight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5800" y="1029715"/>
            <a:ext cx="4038600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  <a:t>Schriftliche Prüfung</a:t>
            </a:r>
            <a:br>
              <a:rPr lang="de-DE" b="1" spc="10" dirty="0">
                <a:solidFill>
                  <a:srgbClr val="FFFFFF"/>
                </a:solidFill>
                <a:latin typeface="Arial"/>
                <a:cs typeface="Arial"/>
              </a:rPr>
            </a:br>
            <a:endParaRPr b="1" spc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9995" y="1800059"/>
            <a:ext cx="5039995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77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5"/>
              </a:spcBef>
            </a:pPr>
            <a:r>
              <a:rPr lang="de-DE" sz="2000" b="1" spc="85" dirty="0">
                <a:solidFill>
                  <a:srgbClr val="FFFFFF"/>
                </a:solidFill>
                <a:latin typeface="Arial"/>
                <a:cs typeface="Arial"/>
              </a:rPr>
              <a:t>Deutsch: 	           240 min 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039994" y="2838498"/>
            <a:ext cx="5033139" cy="395621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8699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00"/>
              </a:spcBef>
              <a:tabLst>
                <a:tab pos="398780" algn="l"/>
              </a:tabLst>
            </a:pPr>
            <a:r>
              <a:rPr lang="de-DE" sz="2000" b="1" dirty="0">
                <a:solidFill>
                  <a:schemeClr val="bg1"/>
                </a:solidFill>
                <a:latin typeface="Arial"/>
                <a:cs typeface="Arial"/>
              </a:rPr>
              <a:t>Englisch: 		150 min</a:t>
            </a:r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id="{9DC7CDDE-D320-4389-BB04-9A5157BEAC30}"/>
              </a:ext>
            </a:extLst>
          </p:cNvPr>
          <p:cNvSpPr txBox="1"/>
          <p:nvPr/>
        </p:nvSpPr>
        <p:spPr>
          <a:xfrm>
            <a:off x="5040851" y="2318958"/>
            <a:ext cx="5039995" cy="36676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84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Mathematik: 		210 min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05E10118-B9EC-4AD8-90CC-23FBC58C5790}"/>
              </a:ext>
            </a:extLst>
          </p:cNvPr>
          <p:cNvSpPr txBox="1"/>
          <p:nvPr/>
        </p:nvSpPr>
        <p:spPr>
          <a:xfrm>
            <a:off x="5039138" y="3384581"/>
            <a:ext cx="5033139" cy="366126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84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Wahlpflichtfach:	  90 min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56C20443-3060-4205-ACC4-54DBF48706BC}"/>
              </a:ext>
            </a:extLst>
          </p:cNvPr>
          <p:cNvSpPr txBox="1"/>
          <p:nvPr/>
        </p:nvSpPr>
        <p:spPr>
          <a:xfrm>
            <a:off x="5039137" y="4064602"/>
            <a:ext cx="5033139" cy="1790233"/>
          </a:xfrm>
          <a:prstGeom prst="rect">
            <a:avLst/>
          </a:prstGeom>
          <a:solidFill>
            <a:srgbClr val="834290"/>
          </a:solidFill>
        </p:spPr>
        <p:txBody>
          <a:bodyPr vert="horz" wrap="square" lIns="0" tIns="584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Erstkorrektur: durch Fachlehrkraft</a:t>
            </a:r>
          </a:p>
          <a:p>
            <a:pPr marL="91440">
              <a:lnSpc>
                <a:spcPct val="100000"/>
              </a:lnSpc>
              <a:spcBef>
                <a:spcPts val="459"/>
              </a:spcBef>
            </a:pPr>
            <a:endParaRPr lang="de-DE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Zweitkorrektur: </a:t>
            </a:r>
          </a:p>
          <a:p>
            <a:pPr marL="91440">
              <a:lnSpc>
                <a:spcPct val="100000"/>
              </a:lnSpc>
              <a:spcBef>
                <a:spcPts val="459"/>
              </a:spcBef>
            </a:pPr>
            <a:r>
              <a:rPr lang="de-DE" sz="2000" b="1" dirty="0">
                <a:solidFill>
                  <a:srgbClr val="FFFFFF"/>
                </a:solidFill>
                <a:latin typeface="Arial"/>
                <a:cs typeface="Arial"/>
              </a:rPr>
              <a:t>durch weitere Fachlehrkraft der eigenen Schule</a:t>
            </a:r>
          </a:p>
        </p:txBody>
      </p:sp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CA181905-B84C-4F55-BF68-1D6B5A2A6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912" y="6096000"/>
            <a:ext cx="1981200" cy="6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8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Microsoft Macintosh PowerPoint</Application>
  <PresentationFormat>Breitbild</PresentationFormat>
  <Paragraphs>472</Paragraphs>
  <Slides>27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Arial</vt:lpstr>
      <vt:lpstr>Calibri</vt:lpstr>
      <vt:lpstr>Noto Sans</vt:lpstr>
      <vt:lpstr>Times New Roman</vt:lpstr>
      <vt:lpstr>Wingdings</vt:lpstr>
      <vt:lpstr>Office Theme</vt:lpstr>
      <vt:lpstr>PowerPoint-Präsentation</vt:lpstr>
      <vt:lpstr>Die Abschlussprüfung in Klasse 10</vt:lpstr>
      <vt:lpstr>Jahresleistungen </vt:lpstr>
      <vt:lpstr>Die Abschlussprüfung in Klasse  1 0</vt:lpstr>
      <vt:lpstr>Kommunikationsprüfung Englisch </vt:lpstr>
      <vt:lpstr>Termine</vt:lpstr>
      <vt:lpstr>Die Abschlussprüfung in Klasse  10</vt:lpstr>
      <vt:lpstr>Die Abschlussprüfung in Klasse  10</vt:lpstr>
      <vt:lpstr>Schriftliche Prüfung </vt:lpstr>
      <vt:lpstr>Termine</vt:lpstr>
      <vt:lpstr>Die Abschlussprüfung in Klasse 10</vt:lpstr>
      <vt:lpstr>Die Abschlussprüfung in Klasse 10</vt:lpstr>
      <vt:lpstr>Kommunikationsprüfung Französisch</vt:lpstr>
      <vt:lpstr>Termine</vt:lpstr>
      <vt:lpstr>Praktische Prüfung Technik/AES</vt:lpstr>
      <vt:lpstr>Termine</vt:lpstr>
      <vt:lpstr>Die Abschlussprüfung in Klasse 10</vt:lpstr>
      <vt:lpstr>Die Abschlussprüfung in Klasse 10</vt:lpstr>
      <vt:lpstr>Mündliche Prüfung</vt:lpstr>
      <vt:lpstr>Termine</vt:lpstr>
      <vt:lpstr>Die Abschlussprüfung in Klasse 10</vt:lpstr>
      <vt:lpstr>Ermittlung der Prüfungsergebnisse</vt:lpstr>
      <vt:lpstr>    Bedingungen für das Bestehen der Prüfung</vt:lpstr>
      <vt:lpstr> Wegweiser durch das 10. Schuljahr an der  ESS </vt:lpstr>
      <vt:lpstr>PowerPoint-Präsentation</vt:lpstr>
      <vt:lpstr> Fragen und Anliegen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 Papadopoulou</dc:creator>
  <cp:lastModifiedBy>Jean Pierre Wiemann</cp:lastModifiedBy>
  <cp:revision>14</cp:revision>
  <dcterms:created xsi:type="dcterms:W3CDTF">2021-02-02T13:11:44Z</dcterms:created>
  <dcterms:modified xsi:type="dcterms:W3CDTF">2021-03-28T18:04:32Z</dcterms:modified>
</cp:coreProperties>
</file>